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3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3085CA2D-F0C1-4E05-8395-452E0540CB60}" type="datetimeFigureOut">
              <a:rPr lang="ru-RU"/>
              <a:pPr>
                <a:defRPr/>
              </a:pPr>
              <a:t>03.10.2016</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C2C0A8E9-8F28-4662-A094-EF52B2FF0FD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FEDEC19C-0AB3-454D-84FD-C4B886A024DD}" type="datetimeFigureOut">
              <a:rPr lang="ru-RU"/>
              <a:pPr>
                <a:defRPr/>
              </a:pPr>
              <a:t>03.10.2016</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070D16E-6FB0-4E2F-96CA-1E3BE239E31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3CDD0BB8-F2C0-41B1-BB20-B327C8D9A720}" type="datetimeFigureOut">
              <a:rPr lang="ru-RU"/>
              <a:pPr>
                <a:defRPr/>
              </a:pPr>
              <a:t>03.10.2016</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A261D69D-BA36-4B6A-81FB-4EAE586F1B5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E7DCFC04-60FA-49BA-A017-96E19209009A}" type="datetimeFigureOut">
              <a:rPr lang="ru-RU"/>
              <a:pPr>
                <a:defRPr/>
              </a:pPr>
              <a:t>03.10.2016</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D253E581-1E0C-40AF-87DC-26DC6EE74422}"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37F07DAC-38C4-4056-9CB2-8A8155367279}" type="datetimeFigureOut">
              <a:rPr lang="ru-RU"/>
              <a:pPr>
                <a:defRPr/>
              </a:pPr>
              <a:t>03.10.2016</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2A326C28-3697-4CD3-B5DF-C210BB7D889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717A613E-599F-491B-B863-C8E2344C046A}" type="datetimeFigureOut">
              <a:rPr lang="ru-RU"/>
              <a:pPr>
                <a:defRPr/>
              </a:pPr>
              <a:t>03.10.2016</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39CDB044-186A-4950-8662-4E09B18923E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8BCADEE8-96BF-4EAB-B3C0-AF4F838F862A}" type="datetimeFigureOut">
              <a:rPr lang="ru-RU"/>
              <a:pPr>
                <a:defRPr/>
              </a:pPr>
              <a:t>03.10.2016</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328B7814-0161-4844-A492-2FB2D47D4E9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4DD388F1-E273-4F36-88F7-2D04E94C7349}" type="datetimeFigureOut">
              <a:rPr lang="ru-RU"/>
              <a:pPr>
                <a:defRPr/>
              </a:pPr>
              <a:t>03.10.2016</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A87F5B4B-5D59-43F4-A4C7-73E1DACDFA5F}"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B6D8E5A-A5F2-4527-9AB2-5E0B41BA7D37}" type="datetimeFigureOut">
              <a:rPr lang="ru-RU"/>
              <a:pPr>
                <a:defRPr/>
              </a:pPr>
              <a:t>03.10.2016</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AEF312A6-2977-4CF2-8A5E-318C469F592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341FFF6-504B-422F-842B-ED30A54BE299}" type="datetimeFigureOut">
              <a:rPr lang="ru-RU"/>
              <a:pPr>
                <a:defRPr/>
              </a:pPr>
              <a:t>03.10.2016</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144BED3-5DAE-42CC-8A41-6CB190647DB2}"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17794A0B-847E-4F40-BE5A-AB63B742737D}" type="datetimeFigureOut">
              <a:rPr lang="ru-RU"/>
              <a:pPr>
                <a:defRPr/>
              </a:pPr>
              <a:t>03.10.2016</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907D8F94-C98B-411F-B44F-85823B52E0C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smtClean="0">
                <a:solidFill>
                  <a:schemeClr val="tx1">
                    <a:lumMod val="50000"/>
                    <a:lumOff val="50000"/>
                  </a:schemeClr>
                </a:solidFill>
                <a:latin typeface="+mn-lt"/>
                <a:cs typeface="+mn-cs"/>
              </a:defRPr>
            </a:lvl1pPr>
          </a:lstStyle>
          <a:p>
            <a:pPr>
              <a:defRPr/>
            </a:pPr>
            <a:fld id="{659C1621-21C8-49EB-8FE9-6841F889180D}" type="datetimeFigureOut">
              <a:rPr lang="ru-RU"/>
              <a:pPr>
                <a:defRPr/>
              </a:pPr>
              <a:t>03.10.2016</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smtClean="0">
                <a:solidFill>
                  <a:schemeClr val="tx1">
                    <a:lumMod val="50000"/>
                    <a:lumOff val="50000"/>
                  </a:schemeClr>
                </a:solidFill>
                <a:latin typeface="+mn-lt"/>
                <a:cs typeface="+mn-cs"/>
              </a:defRPr>
            </a:lvl1pPr>
          </a:lstStyle>
          <a:p>
            <a:pPr>
              <a:defRPr/>
            </a:pPr>
            <a:fld id="{A4C52388-0FDF-45AF-B869-B6F1EA040B0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15" r:id="rId7"/>
    <p:sldLayoutId id="2147483714" r:id="rId8"/>
    <p:sldLayoutId id="2147483722" r:id="rId9"/>
    <p:sldLayoutId id="2147483713" r:id="rId10"/>
    <p:sldLayoutId id="2147483712" r:id="rId11"/>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Подзаголовок 2"/>
          <p:cNvSpPr>
            <a:spLocks noGrp="1"/>
          </p:cNvSpPr>
          <p:nvPr>
            <p:ph type="subTitle" idx="1"/>
          </p:nvPr>
        </p:nvSpPr>
        <p:spPr>
          <a:xfrm>
            <a:off x="1887538" y="5805488"/>
            <a:ext cx="5637212" cy="449262"/>
          </a:xfrm>
        </p:spPr>
        <p:txBody>
          <a:bodyPr/>
          <a:lstStyle/>
          <a:p>
            <a:pPr algn="ctr"/>
            <a:r>
              <a:rPr lang="ru-RU" smtClean="0"/>
              <a:t>26 сентября 2016 г.</a:t>
            </a:r>
          </a:p>
        </p:txBody>
      </p:sp>
      <p:sp>
        <p:nvSpPr>
          <p:cNvPr id="2" name="Заголовок 1"/>
          <p:cNvSpPr>
            <a:spLocks noGrp="1"/>
          </p:cNvSpPr>
          <p:nvPr>
            <p:ph type="ctrTitle"/>
          </p:nvPr>
        </p:nvSpPr>
        <p:spPr>
          <a:xfrm>
            <a:off x="1043608" y="2067881"/>
            <a:ext cx="7175351" cy="1793167"/>
          </a:xfrm>
        </p:spPr>
        <p:txBody>
          <a:bodyPr/>
          <a:lstStyle/>
          <a:p>
            <a:pPr marL="182880" indent="0" algn="ctr" fontAlgn="auto">
              <a:spcAft>
                <a:spcPts val="0"/>
              </a:spcAft>
              <a:buClr>
                <a:schemeClr val="accent6">
                  <a:lumMod val="75000"/>
                </a:schemeClr>
              </a:buClr>
              <a:buFont typeface="Georgia" pitchFamily="18" charset="0"/>
              <a:buNone/>
              <a:defRPr/>
            </a:pPr>
            <a:r>
              <a:rPr lang="ru-RU" sz="4400" dirty="0" smtClean="0">
                <a:effectLst/>
              </a:rPr>
              <a:t>Эксперт-семинар</a:t>
            </a:r>
            <a:br>
              <a:rPr lang="ru-RU" sz="4400" dirty="0" smtClean="0">
                <a:effectLst/>
              </a:rPr>
            </a:br>
            <a:r>
              <a:rPr lang="ru-RU" sz="4400" dirty="0" smtClean="0">
                <a:effectLst/>
              </a:rPr>
              <a:t>«</a:t>
            </a:r>
            <a:r>
              <a:rPr lang="ru-RU" sz="4400" dirty="0">
                <a:effectLst/>
              </a:rPr>
              <a:t>Лучшие практики по развитию конкуренции»</a:t>
            </a:r>
            <a:endParaRPr lang="ru-RU" sz="4400" dirty="0"/>
          </a:p>
        </p:txBody>
      </p:sp>
      <p:sp>
        <p:nvSpPr>
          <p:cNvPr id="13315" name="TextBox 3"/>
          <p:cNvSpPr txBox="1">
            <a:spLocks noChangeArrowheads="1"/>
          </p:cNvSpPr>
          <p:nvPr/>
        </p:nvSpPr>
        <p:spPr bwMode="auto">
          <a:xfrm>
            <a:off x="611188" y="560388"/>
            <a:ext cx="7921625" cy="708025"/>
          </a:xfrm>
          <a:prstGeom prst="rect">
            <a:avLst/>
          </a:prstGeom>
          <a:noFill/>
          <a:ln w="9525">
            <a:noFill/>
            <a:miter lim="800000"/>
            <a:headEnd/>
            <a:tailEnd/>
          </a:ln>
        </p:spPr>
        <p:txBody>
          <a:bodyPr>
            <a:spAutoFit/>
          </a:bodyPr>
          <a:lstStyle/>
          <a:p>
            <a:pPr algn="ctr"/>
            <a:r>
              <a:rPr lang="ru-RU" sz="2000" u="sng">
                <a:latin typeface="Trebuchet MS" pitchFamily="34" charset="0"/>
              </a:rPr>
              <a:t>Министерство развития конкуренции и экономики </a:t>
            </a:r>
          </a:p>
          <a:p>
            <a:pPr algn="ctr"/>
            <a:r>
              <a:rPr lang="ru-RU" sz="2000" u="sng">
                <a:latin typeface="Trebuchet MS" pitchFamily="34" charset="0"/>
              </a:rPr>
              <a:t>Ульяновской области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064896" cy="1143000"/>
          </a:xfrm>
        </p:spPr>
        <p:txBody>
          <a:bodyPr/>
          <a:lstStyle/>
          <a:p>
            <a:pPr marL="0" indent="0" fontAlgn="auto">
              <a:spcAft>
                <a:spcPts val="0"/>
              </a:spcAft>
              <a:buClr>
                <a:schemeClr val="accent6">
                  <a:lumMod val="75000"/>
                </a:schemeClr>
              </a:buClr>
              <a:buFont typeface="Georgia" pitchFamily="18" charset="0"/>
              <a:buNone/>
              <a:defRPr/>
            </a:pPr>
            <a:r>
              <a:rPr lang="ru-RU" sz="3600" dirty="0">
                <a:effectLst/>
              </a:rPr>
              <a:t>Перечень документов к изучению</a:t>
            </a:r>
          </a:p>
        </p:txBody>
      </p:sp>
      <p:sp>
        <p:nvSpPr>
          <p:cNvPr id="22530" name="Объект 2"/>
          <p:cNvSpPr>
            <a:spLocks noGrp="1"/>
          </p:cNvSpPr>
          <p:nvPr>
            <p:ph sz="quarter" idx="13"/>
          </p:nvPr>
        </p:nvSpPr>
        <p:spPr>
          <a:xfrm>
            <a:off x="395288" y="1557338"/>
            <a:ext cx="8424862" cy="4535487"/>
          </a:xfrm>
        </p:spPr>
        <p:txBody>
          <a:bodyPr/>
          <a:lstStyle/>
          <a:p>
            <a:pPr marL="44450" indent="0" algn="just">
              <a:buFont typeface="Georgia" pitchFamily="18" charset="0"/>
              <a:buNone/>
            </a:pPr>
            <a:r>
              <a:rPr lang="ru-RU" sz="1700" smtClean="0"/>
              <a:t>10. Поручение Первого заместителя председателя Правительства Российской Федерации И.И. Шувалова от 02.04.14 года ИШ-П13-2189.</a:t>
            </a:r>
          </a:p>
          <a:p>
            <a:pPr marL="44450" indent="0" algn="just">
              <a:buFont typeface="Georgia" pitchFamily="18" charset="0"/>
              <a:buNone/>
            </a:pPr>
            <a:r>
              <a:rPr lang="ru-RU" sz="1700" smtClean="0"/>
              <a:t>11. Постановление Губернатора Ульяновской области от 27.11.2014 № 147 «О координационном совете по внедрению Стандарта развития конкуренции в Ульяновской области».</a:t>
            </a:r>
          </a:p>
          <a:p>
            <a:pPr marL="44450" indent="0" algn="just">
              <a:buFont typeface="Georgia" pitchFamily="18" charset="0"/>
              <a:buNone/>
            </a:pPr>
            <a:r>
              <a:rPr lang="ru-RU" sz="1700" smtClean="0"/>
              <a:t>12. Распоряжение Губернатора Ульяновской области от 27.11.2014 № 565-р «Об утверждении состава координационного совета по внедрению Стандарта развития конкуренции в Ульяновской области».</a:t>
            </a:r>
          </a:p>
          <a:p>
            <a:pPr marL="44450" indent="0" algn="just">
              <a:buFont typeface="Georgia" pitchFamily="18" charset="0"/>
              <a:buNone/>
            </a:pPr>
            <a:r>
              <a:rPr lang="ru-RU" sz="1700" smtClean="0"/>
              <a:t>13. Распоряжение Губернатора Ульяновской области от 26.02.2016 № 111-р «О внедрении в Ульяновской области Стандарта развития конкуренции».</a:t>
            </a:r>
          </a:p>
          <a:p>
            <a:pPr marL="44450" indent="0" algn="just">
              <a:buFont typeface="Georgia" pitchFamily="18" charset="0"/>
              <a:buNone/>
            </a:pPr>
            <a:r>
              <a:rPr lang="ru-RU" sz="1700" smtClean="0"/>
              <a:t>14. Распоряжение Губернатора Ульяновской области от 02.03.2016 № 120-р «Об утверждении Перечня социально значимых и приоритетных рынков для содействия развитию конкуренции в Ульяновской области».</a:t>
            </a:r>
          </a:p>
          <a:p>
            <a:pPr marL="44450" indent="0" algn="just">
              <a:buFont typeface="Georgia" pitchFamily="18" charset="0"/>
              <a:buNone/>
            </a:pPr>
            <a:r>
              <a:rPr lang="ru-RU" sz="1700" smtClean="0"/>
              <a:t>15. Распоряжение Губернатора Ульяновской области от 10.03.2016 № 133-р «Об утверждении Плана мероприятий («дорожной карты») по содействию развитию конкуренции на рынках товаров и услуг в Ульяновской области».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064896" cy="1143000"/>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Выполнение требований Стандарта</a:t>
            </a:r>
            <a:endParaRPr lang="ru-RU" sz="3600" dirty="0">
              <a:effectLst/>
            </a:endParaRPr>
          </a:p>
        </p:txBody>
      </p:sp>
      <p:graphicFrame>
        <p:nvGraphicFramePr>
          <p:cNvPr id="4" name="Объект 3"/>
          <p:cNvGraphicFramePr>
            <a:graphicFrameLocks noGrp="1"/>
          </p:cNvGraphicFramePr>
          <p:nvPr>
            <p:ph sz="quarter" idx="13"/>
          </p:nvPr>
        </p:nvGraphicFramePr>
        <p:xfrm>
          <a:off x="107950" y="1462088"/>
          <a:ext cx="8928100" cy="4919662"/>
        </p:xfrm>
        <a:graphic>
          <a:graphicData uri="http://schemas.openxmlformats.org/drawingml/2006/table">
            <a:tbl>
              <a:tblPr firstRow="1" firstCol="1" bandRow="1">
                <a:tableStyleId>{2D5ABB26-0587-4C30-8999-92F81FD0307C}</a:tableStyleId>
              </a:tblPr>
              <a:tblGrid>
                <a:gridCol w="796494"/>
                <a:gridCol w="2587882"/>
                <a:gridCol w="5544616"/>
              </a:tblGrid>
              <a:tr h="821010">
                <a:tc>
                  <a:txBody>
                    <a:bodyPr/>
                    <a:lstStyle/>
                    <a:p>
                      <a:pPr algn="ctr">
                        <a:lnSpc>
                          <a:spcPct val="115000"/>
                        </a:lnSpc>
                        <a:spcAft>
                          <a:spcPts val="0"/>
                        </a:spcAft>
                      </a:pPr>
                      <a:r>
                        <a:rPr lang="ru-RU" sz="1400" dirty="0">
                          <a:effectLst/>
                        </a:rPr>
                        <a:t>I.</a:t>
                      </a:r>
                      <a:endParaRPr lang="ru-RU"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Определение уполномоченного органа по содействию развитию конкуренции</a:t>
                      </a:r>
                      <a:endParaRPr lang="ru-RU"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b="1" dirty="0">
                          <a:effectLst/>
                        </a:rPr>
                        <a:t>Министерство развития конкуренции и экономики</a:t>
                      </a:r>
                      <a:endParaRPr lang="ru-RU" sz="1200" b="1" dirty="0">
                        <a:effectLst/>
                      </a:endParaRPr>
                    </a:p>
                    <a:p>
                      <a:pPr algn="just">
                        <a:lnSpc>
                          <a:spcPct val="115000"/>
                        </a:lnSpc>
                        <a:spcAft>
                          <a:spcPts val="0"/>
                        </a:spcAft>
                      </a:pPr>
                      <a:r>
                        <a:rPr lang="ru-RU" sz="1400" b="1" dirty="0">
                          <a:effectLst/>
                        </a:rPr>
                        <a:t>Ульяновской области </a:t>
                      </a:r>
                      <a:r>
                        <a:rPr lang="ru-RU" sz="1400" dirty="0">
                          <a:effectLst/>
                        </a:rPr>
                        <a:t>(в соответствии постановления Правительства Ульяновской области от 10.11.2014 № 26/513-П «О внесении изменений в постановление Правительства Ульяновской области от 14.04.2014 № 8/125-П»)</a:t>
                      </a:r>
                      <a:endParaRPr lang="ru-RU" sz="1200" dirty="0">
                        <a:effectLst/>
                        <a:latin typeface="Calibri"/>
                        <a:ea typeface="Calibri"/>
                        <a:cs typeface="Times New Roman"/>
                      </a:endParaRPr>
                    </a:p>
                  </a:txBody>
                  <a:tcPr marL="68580" marR="68580" marT="0" marB="0"/>
                </a:tc>
              </a:tr>
              <a:tr h="1006693">
                <a:tc>
                  <a:txBody>
                    <a:bodyPr/>
                    <a:lstStyle/>
                    <a:p>
                      <a:pPr algn="ctr">
                        <a:lnSpc>
                          <a:spcPct val="115000"/>
                        </a:lnSpc>
                        <a:spcAft>
                          <a:spcPts val="0"/>
                        </a:spcAft>
                      </a:pPr>
                      <a:r>
                        <a:rPr lang="ru-RU" sz="1400">
                          <a:effectLst/>
                        </a:rPr>
                        <a:t>II.</a:t>
                      </a:r>
                      <a:endParaRPr lang="ru-RU" sz="120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Рассмотрение вопросов содействия развитию конкуренции на заседаниях коллегиального органа</a:t>
                      </a:r>
                      <a:endParaRPr lang="ru-RU"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b="1" dirty="0">
                          <a:effectLst/>
                        </a:rPr>
                        <a:t>Постановлением Губернатора Ульяновской области от 27.11.2014 № 147 </a:t>
                      </a:r>
                      <a:r>
                        <a:rPr lang="ru-RU" sz="1400" dirty="0">
                          <a:effectLst/>
                        </a:rPr>
                        <a:t>«О координационном совете по внедрению Стандарта развития конкуренции в Ульяновской области» определен коллегиальный орган для рассмотрения вопросов содействия развитию конкуренции – Координационный Совет по внедрению Стандарта развития конкуренции в Ульяновской области»</a:t>
                      </a:r>
                      <a:endParaRPr lang="ru-RU" sz="1200" dirty="0">
                        <a:effectLst/>
                        <a:latin typeface="Calibri"/>
                        <a:ea typeface="Calibri"/>
                        <a:cs typeface="Times New Roman"/>
                      </a:endParaRPr>
                    </a:p>
                  </a:txBody>
                  <a:tcPr marL="68580" marR="68580" marT="0" marB="0"/>
                </a:tc>
              </a:tr>
              <a:tr h="690060">
                <a:tc>
                  <a:txBody>
                    <a:bodyPr/>
                    <a:lstStyle/>
                    <a:p>
                      <a:pPr algn="ctr">
                        <a:lnSpc>
                          <a:spcPct val="115000"/>
                        </a:lnSpc>
                        <a:spcAft>
                          <a:spcPts val="0"/>
                        </a:spcAft>
                      </a:pPr>
                      <a:r>
                        <a:rPr lang="ru-RU" sz="1400" dirty="0">
                          <a:effectLst/>
                        </a:rPr>
                        <a:t>III.</a:t>
                      </a:r>
                      <a:endParaRPr lang="ru-RU"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Утверждение перечня приоритетных рынков для содействия развитию конкуренции</a:t>
                      </a:r>
                      <a:endParaRPr lang="ru-RU"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b="1" dirty="0">
                          <a:effectLst/>
                        </a:rPr>
                        <a:t>Распоряжение Губернатора Ульяновской области от 02.03.2016 № 120-р </a:t>
                      </a:r>
                      <a:r>
                        <a:rPr lang="ru-RU" sz="1400" dirty="0">
                          <a:effectLst/>
                        </a:rPr>
                        <a:t>«Об утверждении Перечня социально значимых и приоритетных рынков для содействия развитию конкуренции в Ульяновской области»</a:t>
                      </a:r>
                      <a:endParaRPr lang="ru-RU" sz="1200" dirty="0">
                        <a:effectLst/>
                        <a:latin typeface="Calibri"/>
                        <a:ea typeface="Calibri"/>
                        <a:cs typeface="Times New Roman"/>
                      </a:endParaRPr>
                    </a:p>
                  </a:txBody>
                  <a:tcPr marL="68580" marR="68580" marT="0" marB="0"/>
                </a:tc>
              </a:tr>
              <a:tr h="992725">
                <a:tc>
                  <a:txBody>
                    <a:bodyPr/>
                    <a:lstStyle/>
                    <a:p>
                      <a:pPr algn="ctr">
                        <a:lnSpc>
                          <a:spcPct val="115000"/>
                        </a:lnSpc>
                        <a:spcAft>
                          <a:spcPts val="0"/>
                        </a:spcAft>
                      </a:pPr>
                      <a:r>
                        <a:rPr lang="ru-RU" sz="1400" dirty="0">
                          <a:effectLst/>
                        </a:rPr>
                        <a:t>IV.</a:t>
                      </a:r>
                      <a:endParaRPr lang="ru-RU"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ru-RU" sz="1400" dirty="0">
                          <a:effectLst/>
                        </a:rPr>
                        <a:t>Разработка «дорожной карты» по содействию развитию конкуренции</a:t>
                      </a:r>
                      <a:endParaRPr lang="ru-RU" sz="12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ru-RU" sz="1400" b="1" dirty="0">
                          <a:effectLst/>
                        </a:rPr>
                        <a:t>Распоряжение Губернатора Ульяновской области от 10.03.2016 № 133-р </a:t>
                      </a:r>
                      <a:r>
                        <a:rPr lang="ru-RU" sz="1400" dirty="0">
                          <a:effectLst/>
                        </a:rPr>
                        <a:t>«Об утверждении Плана мероприятий («дорожной карты») по содействию развитию конкуренции на рынках товаров и услуг в Ульяновской области»</a:t>
                      </a:r>
                      <a:endParaRPr lang="ru-RU" sz="1200" dirty="0">
                        <a:effectLst/>
                        <a:latin typeface="Calibri"/>
                        <a:ea typeface="Calibri"/>
                        <a:cs typeface="Times New Roman"/>
                      </a:endParaRPr>
                    </a:p>
                  </a:txBody>
                  <a:tcPr marL="68580" marR="68580"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064896" cy="1143000"/>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Выполнение требований Стандарта</a:t>
            </a:r>
            <a:endParaRPr lang="ru-RU" sz="3600" dirty="0">
              <a:effectLst/>
            </a:endParaRPr>
          </a:p>
        </p:txBody>
      </p:sp>
      <p:graphicFrame>
        <p:nvGraphicFramePr>
          <p:cNvPr id="4" name="Объект 3"/>
          <p:cNvGraphicFramePr>
            <a:graphicFrameLocks noGrp="1"/>
          </p:cNvGraphicFramePr>
          <p:nvPr>
            <p:ph sz="quarter" idx="13"/>
          </p:nvPr>
        </p:nvGraphicFramePr>
        <p:xfrm>
          <a:off x="107950" y="1412875"/>
          <a:ext cx="8928100" cy="5130800"/>
        </p:xfrm>
        <a:graphic>
          <a:graphicData uri="http://schemas.openxmlformats.org/drawingml/2006/table">
            <a:tbl>
              <a:tblPr firstRow="1" firstCol="1" bandRow="1">
                <a:tableStyleId>{2D5ABB26-0587-4C30-8999-92F81FD0307C}</a:tableStyleId>
              </a:tblPr>
              <a:tblGrid>
                <a:gridCol w="796494"/>
                <a:gridCol w="2875914"/>
                <a:gridCol w="5256584"/>
              </a:tblGrid>
              <a:tr h="1872208">
                <a:tc>
                  <a:txBody>
                    <a:bodyPr/>
                    <a:lstStyle/>
                    <a:p>
                      <a:pPr algn="ctr">
                        <a:lnSpc>
                          <a:spcPct val="115000"/>
                        </a:lnSpc>
                        <a:spcAft>
                          <a:spcPts val="0"/>
                        </a:spcAft>
                      </a:pPr>
                      <a:r>
                        <a:rPr lang="ru-RU" sz="1400" dirty="0">
                          <a:effectLst/>
                          <a:latin typeface="+mn-lt"/>
                          <a:ea typeface="Calibri"/>
                          <a:cs typeface="Times New Roman"/>
                        </a:rPr>
                        <a:t>V.</a:t>
                      </a:r>
                    </a:p>
                  </a:txBody>
                  <a:tcPr marL="68580" marR="68580" marT="0" marB="0"/>
                </a:tc>
                <a:tc>
                  <a:txBody>
                    <a:bodyPr/>
                    <a:lstStyle/>
                    <a:p>
                      <a:pPr algn="ctr">
                        <a:lnSpc>
                          <a:spcPct val="115000"/>
                        </a:lnSpc>
                        <a:spcAft>
                          <a:spcPts val="0"/>
                        </a:spcAft>
                      </a:pPr>
                      <a:r>
                        <a:rPr lang="ru-RU" sz="1400" dirty="0">
                          <a:effectLst/>
                          <a:latin typeface="+mn-lt"/>
                          <a:ea typeface="Calibri"/>
                          <a:cs typeface="Times New Roman"/>
                        </a:rPr>
                        <a:t>Проведение мониторинга состояния и развития конкурентной среды региона</a:t>
                      </a:r>
                    </a:p>
                  </a:txBody>
                  <a:tcPr marL="68580" marR="68580" marT="0" marB="0"/>
                </a:tc>
                <a:tc>
                  <a:txBody>
                    <a:bodyPr/>
                    <a:lstStyle/>
                    <a:p>
                      <a:pPr algn="just">
                        <a:lnSpc>
                          <a:spcPct val="115000"/>
                        </a:lnSpc>
                        <a:spcAft>
                          <a:spcPts val="0"/>
                        </a:spcAft>
                      </a:pPr>
                      <a:r>
                        <a:rPr lang="ru-RU" sz="1400" dirty="0">
                          <a:effectLst/>
                          <a:latin typeface="+mn-lt"/>
                          <a:ea typeface="Calibri"/>
                          <a:cs typeface="Times New Roman"/>
                        </a:rPr>
                        <a:t>Во исполнение требований Стандарта развития конкуренции в субъектах Российской Федерации по проведению мониторинга в 2015 году в Ульяновской области проведено социологическое исследование «Состояние конкурентной среды на рынках товаров и услуг</a:t>
                      </a:r>
                      <a:r>
                        <a:rPr lang="ru-RU" sz="1400" dirty="0" smtClean="0">
                          <a:effectLst/>
                          <a:latin typeface="+mn-lt"/>
                          <a:ea typeface="Calibri"/>
                          <a:cs typeface="Times New Roman"/>
                        </a:rPr>
                        <a:t>». В </a:t>
                      </a:r>
                      <a:r>
                        <a:rPr lang="ru-RU" sz="1400" dirty="0">
                          <a:effectLst/>
                          <a:latin typeface="+mn-lt"/>
                          <a:ea typeface="Calibri"/>
                          <a:cs typeface="Times New Roman"/>
                        </a:rPr>
                        <a:t>ходе экспертного опроса проведено 170 интервью с представителями бизнеса (133 мелких, 18 средних и 19 крупных).</a:t>
                      </a:r>
                    </a:p>
                  </a:txBody>
                  <a:tcPr marL="68580" marR="68580" marT="0" marB="0"/>
                </a:tc>
              </a:tr>
              <a:tr h="1296144">
                <a:tc>
                  <a:txBody>
                    <a:bodyPr/>
                    <a:lstStyle/>
                    <a:p>
                      <a:pPr algn="ctr">
                        <a:lnSpc>
                          <a:spcPct val="115000"/>
                        </a:lnSpc>
                        <a:spcAft>
                          <a:spcPts val="0"/>
                        </a:spcAft>
                      </a:pPr>
                      <a:r>
                        <a:rPr lang="ru-RU" sz="1400">
                          <a:effectLst/>
                          <a:latin typeface="+mn-lt"/>
                          <a:ea typeface="Calibri"/>
                          <a:cs typeface="Times New Roman"/>
                        </a:rPr>
                        <a:t>VI.</a:t>
                      </a:r>
                    </a:p>
                  </a:txBody>
                  <a:tcPr marL="68580" marR="68580" marT="0" marB="0"/>
                </a:tc>
                <a:tc>
                  <a:txBody>
                    <a:bodyPr/>
                    <a:lstStyle/>
                    <a:p>
                      <a:pPr algn="ctr">
                        <a:lnSpc>
                          <a:spcPct val="115000"/>
                        </a:lnSpc>
                        <a:spcAft>
                          <a:spcPts val="0"/>
                        </a:spcAft>
                      </a:pPr>
                      <a:r>
                        <a:rPr lang="ru-RU" sz="1400" dirty="0">
                          <a:effectLst/>
                          <a:latin typeface="+mn-lt"/>
                          <a:ea typeface="Calibri"/>
                          <a:cs typeface="Times New Roman"/>
                        </a:rPr>
                        <a:t>Создание и реализация механизмов общественного контроля за деятельностью субъектов естественных монополий</a:t>
                      </a:r>
                    </a:p>
                  </a:txBody>
                  <a:tcPr marL="68580" marR="68580" marT="0" marB="0"/>
                </a:tc>
                <a:tc>
                  <a:txBody>
                    <a:bodyPr/>
                    <a:lstStyle/>
                    <a:p>
                      <a:pPr algn="just">
                        <a:lnSpc>
                          <a:spcPct val="115000"/>
                        </a:lnSpc>
                        <a:spcAft>
                          <a:spcPts val="0"/>
                        </a:spcAft>
                      </a:pPr>
                      <a:r>
                        <a:rPr lang="ru-RU" sz="1400" b="1" dirty="0">
                          <a:effectLst/>
                          <a:latin typeface="+mn-lt"/>
                          <a:ea typeface="Calibri"/>
                          <a:cs typeface="Times New Roman"/>
                        </a:rPr>
                        <a:t>Постановление Губернатора Ульяновской области от 20.01.2015 </a:t>
                      </a:r>
                      <a:r>
                        <a:rPr lang="ru-RU" sz="1400" b="1" dirty="0" smtClean="0">
                          <a:effectLst/>
                          <a:latin typeface="+mn-lt"/>
                          <a:ea typeface="Calibri"/>
                          <a:cs typeface="Times New Roman"/>
                        </a:rPr>
                        <a:t>    № </a:t>
                      </a:r>
                      <a:r>
                        <a:rPr lang="ru-RU" sz="1400" b="1" dirty="0">
                          <a:effectLst/>
                          <a:latin typeface="+mn-lt"/>
                          <a:ea typeface="Calibri"/>
                          <a:cs typeface="Times New Roman"/>
                        </a:rPr>
                        <a:t>9 </a:t>
                      </a:r>
                      <a:r>
                        <a:rPr lang="ru-RU" sz="1400" dirty="0">
                          <a:effectLst/>
                          <a:latin typeface="+mn-lt"/>
                          <a:ea typeface="Calibri"/>
                          <a:cs typeface="Times New Roman"/>
                        </a:rPr>
                        <a:t>«О Межотраслевом совете потребителей по вопросам деятельности субъектов естественных монополий при Губернаторе Ульяновской области»</a:t>
                      </a:r>
                    </a:p>
                  </a:txBody>
                  <a:tcPr marL="68580" marR="68580" marT="0" marB="0"/>
                </a:tc>
              </a:tr>
              <a:tr h="690060">
                <a:tc>
                  <a:txBody>
                    <a:bodyPr/>
                    <a:lstStyle/>
                    <a:p>
                      <a:pPr algn="ctr">
                        <a:lnSpc>
                          <a:spcPct val="115000"/>
                        </a:lnSpc>
                        <a:spcAft>
                          <a:spcPts val="0"/>
                        </a:spcAft>
                      </a:pPr>
                      <a:r>
                        <a:rPr lang="ru-RU" sz="1400">
                          <a:effectLst/>
                          <a:latin typeface="+mn-lt"/>
                          <a:ea typeface="Calibri"/>
                          <a:cs typeface="Times New Roman"/>
                        </a:rPr>
                        <a:t>VII.</a:t>
                      </a:r>
                    </a:p>
                  </a:txBody>
                  <a:tcPr marL="68580" marR="68580" marT="0" marB="0"/>
                </a:tc>
                <a:tc>
                  <a:txBody>
                    <a:bodyPr/>
                    <a:lstStyle/>
                    <a:p>
                      <a:pPr algn="ctr">
                        <a:lnSpc>
                          <a:spcPct val="115000"/>
                        </a:lnSpc>
                        <a:spcAft>
                          <a:spcPts val="0"/>
                        </a:spcAft>
                      </a:pPr>
                      <a:r>
                        <a:rPr lang="ru-RU" sz="1400" dirty="0">
                          <a:effectLst/>
                          <a:latin typeface="+mn-lt"/>
                          <a:ea typeface="Calibri"/>
                          <a:cs typeface="Times New Roman"/>
                        </a:rPr>
                        <a:t>Повышение уровня информированности субъектов</a:t>
                      </a:r>
                    </a:p>
                    <a:p>
                      <a:pPr algn="ctr">
                        <a:lnSpc>
                          <a:spcPct val="115000"/>
                        </a:lnSpc>
                        <a:spcAft>
                          <a:spcPts val="0"/>
                        </a:spcAft>
                      </a:pPr>
                      <a:r>
                        <a:rPr lang="ru-RU" sz="1400" dirty="0">
                          <a:effectLst/>
                          <a:latin typeface="+mn-lt"/>
                          <a:ea typeface="Calibri"/>
                          <a:cs typeface="Times New Roman"/>
                        </a:rPr>
                        <a:t>предпринимательской деятельности и потребителей товаров, работ и услуг о состоянии конкурентной среды и деятельности по содействию развитию конкуренции</a:t>
                      </a:r>
                    </a:p>
                  </a:txBody>
                  <a:tcPr marL="68580" marR="68580" marT="0" marB="0"/>
                </a:tc>
                <a:tc>
                  <a:txBody>
                    <a:bodyPr/>
                    <a:lstStyle/>
                    <a:p>
                      <a:pPr algn="just">
                        <a:lnSpc>
                          <a:spcPct val="115000"/>
                        </a:lnSpc>
                        <a:spcAft>
                          <a:spcPts val="0"/>
                        </a:spcAft>
                      </a:pPr>
                      <a:r>
                        <a:rPr lang="ru-RU" sz="1400" b="1" dirty="0">
                          <a:effectLst/>
                          <a:latin typeface="+mn-lt"/>
                          <a:ea typeface="Calibri"/>
                          <a:cs typeface="Times New Roman"/>
                        </a:rPr>
                        <a:t>Раздел</a:t>
                      </a:r>
                      <a:r>
                        <a:rPr lang="ru-RU" sz="1400" dirty="0">
                          <a:effectLst/>
                          <a:latin typeface="+mn-lt"/>
                          <a:ea typeface="Calibri"/>
                          <a:cs typeface="Times New Roman"/>
                        </a:rPr>
                        <a:t> «Стандарт развития конкуренции» на официальном сайте Министерства развития конкуренции и экономики </a:t>
                      </a:r>
                    </a:p>
                    <a:p>
                      <a:pPr algn="just">
                        <a:lnSpc>
                          <a:spcPct val="115000"/>
                        </a:lnSpc>
                        <a:spcAft>
                          <a:spcPts val="0"/>
                        </a:spcAft>
                      </a:pPr>
                      <a:r>
                        <a:rPr lang="ru-RU" sz="1400" dirty="0">
                          <a:effectLst/>
                          <a:latin typeface="+mn-lt"/>
                          <a:ea typeface="Calibri"/>
                          <a:cs typeface="Times New Roman"/>
                        </a:rPr>
                        <a:t>Ульяновской </a:t>
                      </a:r>
                      <a:r>
                        <a:rPr lang="ru-RU" sz="1400" dirty="0" smtClean="0">
                          <a:effectLst/>
                          <a:latin typeface="+mn-lt"/>
                          <a:ea typeface="Calibri"/>
                          <a:cs typeface="Times New Roman"/>
                        </a:rPr>
                        <a:t>области</a:t>
                      </a:r>
                    </a:p>
                    <a:p>
                      <a:pPr algn="just">
                        <a:lnSpc>
                          <a:spcPct val="115000"/>
                        </a:lnSpc>
                        <a:spcAft>
                          <a:spcPts val="0"/>
                        </a:spcAft>
                      </a:pPr>
                      <a:r>
                        <a:rPr lang="en-US" sz="2000" dirty="0" smtClean="0">
                          <a:solidFill>
                            <a:schemeClr val="tx1"/>
                          </a:solidFill>
                          <a:effectLst/>
                          <a:latin typeface="+mn-lt"/>
                          <a:ea typeface="Calibri"/>
                          <a:cs typeface="Times New Roman"/>
                        </a:rPr>
                        <a:t>http://ekonom73.ru/razvitie-konkurencii</a:t>
                      </a:r>
                      <a:endParaRPr lang="ru-RU" sz="2000" dirty="0" smtClean="0">
                        <a:solidFill>
                          <a:schemeClr val="tx1"/>
                        </a:solidFill>
                        <a:effectLst/>
                        <a:latin typeface="+mn-lt"/>
                        <a:ea typeface="Calibri"/>
                        <a:cs typeface="Times New Roman"/>
                      </a:endParaRPr>
                    </a:p>
                    <a:p>
                      <a:pPr algn="just">
                        <a:lnSpc>
                          <a:spcPct val="115000"/>
                        </a:lnSpc>
                        <a:spcAft>
                          <a:spcPts val="0"/>
                        </a:spcAft>
                      </a:pPr>
                      <a:endParaRPr lang="ru-RU" sz="2000" dirty="0">
                        <a:effectLst/>
                        <a:latin typeface="+mn-lt"/>
                        <a:ea typeface="Calibri"/>
                        <a:cs typeface="Times New Roman"/>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064896" cy="1143000"/>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Перечень социально значимых и приоритетных рынков</a:t>
            </a:r>
            <a:endParaRPr lang="ru-RU" sz="3600" dirty="0">
              <a:effectLst/>
            </a:endParaRPr>
          </a:p>
        </p:txBody>
      </p:sp>
      <p:sp>
        <p:nvSpPr>
          <p:cNvPr id="3" name="Объект 2"/>
          <p:cNvSpPr>
            <a:spLocks noGrp="1"/>
          </p:cNvSpPr>
          <p:nvPr>
            <p:ph sz="quarter" idx="13"/>
          </p:nvPr>
        </p:nvSpPr>
        <p:spPr>
          <a:xfrm>
            <a:off x="395288" y="1557338"/>
            <a:ext cx="8424862" cy="4535487"/>
          </a:xfrm>
        </p:spPr>
        <p:txBody>
          <a:bodyPr rtlCol="0">
            <a:noAutofit/>
          </a:bodyPr>
          <a:lstStyle/>
          <a:p>
            <a:pPr marL="45720" indent="0" algn="ctr" fontAlgn="auto">
              <a:buClr>
                <a:schemeClr val="accent6">
                  <a:lumMod val="75000"/>
                </a:schemeClr>
              </a:buClr>
              <a:buFont typeface="Georgia" pitchFamily="18" charset="0"/>
              <a:buNone/>
              <a:defRPr/>
            </a:pPr>
            <a:r>
              <a:rPr lang="ru-RU" sz="1800" u="sng" dirty="0">
                <a:solidFill>
                  <a:schemeClr val="tx1">
                    <a:lumMod val="75000"/>
                    <a:lumOff val="25000"/>
                  </a:schemeClr>
                </a:solidFill>
              </a:rPr>
              <a:t>На федеральном уровне Стандартом определены 11 социально значимых рынков для развития конкуренции:</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услуг дошкольного образования;</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услуг детского отдыха и оздоровления;</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услуг дополнительного образования детей;</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медицинских услуг;</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услуг психолого-педагогического сопровождения детей с ограниченными возможностями здоровья;</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услуг в сфере культуры;</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услуг жилищно-коммунального хозяйства;</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Розничная </a:t>
            </a:r>
            <a:r>
              <a:rPr lang="ru-RU" sz="1800" dirty="0">
                <a:solidFill>
                  <a:schemeClr val="tx1">
                    <a:lumMod val="75000"/>
                    <a:lumOff val="25000"/>
                  </a:schemeClr>
                </a:solidFill>
              </a:rPr>
              <a:t>торговля;</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услуг перевозок пассажиров наземным транспортом;</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услуг связи;</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услуг социального обслуживания населения.</a:t>
            </a:r>
          </a:p>
          <a:p>
            <a:pPr marL="45720" indent="0" algn="just" fontAlgn="auto">
              <a:buClr>
                <a:schemeClr val="accent6">
                  <a:lumMod val="75000"/>
                </a:schemeClr>
              </a:buClr>
              <a:buFont typeface="Georgia" pitchFamily="18" charset="0"/>
              <a:buNone/>
              <a:defRPr/>
            </a:pPr>
            <a:endParaRPr lang="ru-RU" sz="1700" dirty="0">
              <a:solidFill>
                <a:schemeClr val="tx1">
                  <a:lumMod val="75000"/>
                  <a:lumOff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064896" cy="1143000"/>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Перечень социально значимых и приоритетных рынков</a:t>
            </a:r>
            <a:endParaRPr lang="ru-RU" sz="3600" dirty="0">
              <a:effectLst/>
            </a:endParaRPr>
          </a:p>
        </p:txBody>
      </p:sp>
      <p:sp>
        <p:nvSpPr>
          <p:cNvPr id="3" name="Объект 2"/>
          <p:cNvSpPr>
            <a:spLocks noGrp="1"/>
          </p:cNvSpPr>
          <p:nvPr>
            <p:ph sz="quarter" idx="13"/>
          </p:nvPr>
        </p:nvSpPr>
        <p:spPr>
          <a:xfrm>
            <a:off x="395288" y="1916113"/>
            <a:ext cx="8424862" cy="4537075"/>
          </a:xfrm>
        </p:spPr>
        <p:txBody>
          <a:bodyPr rtlCol="0">
            <a:noAutofit/>
          </a:bodyPr>
          <a:lstStyle/>
          <a:p>
            <a:pPr marL="45720" indent="0" algn="ctr" fontAlgn="auto">
              <a:buClr>
                <a:schemeClr val="accent6">
                  <a:lumMod val="75000"/>
                </a:schemeClr>
              </a:buClr>
              <a:buFont typeface="Georgia" pitchFamily="18" charset="0"/>
              <a:buNone/>
              <a:defRPr/>
            </a:pPr>
            <a:r>
              <a:rPr lang="ru-RU" sz="2000" u="sng" dirty="0" smtClean="0">
                <a:solidFill>
                  <a:schemeClr val="tx1">
                    <a:lumMod val="75000"/>
                    <a:lumOff val="25000"/>
                  </a:schemeClr>
                </a:solidFill>
              </a:rPr>
              <a:t>Координационным Советом </a:t>
            </a:r>
            <a:r>
              <a:rPr lang="ru-RU" sz="2000" u="sng" dirty="0">
                <a:solidFill>
                  <a:schemeClr val="tx1">
                    <a:lumMod val="75000"/>
                    <a:lumOff val="25000"/>
                  </a:schemeClr>
                </a:solidFill>
              </a:rPr>
              <a:t>по </a:t>
            </a:r>
            <a:r>
              <a:rPr lang="ru-RU" sz="2000" u="sng" dirty="0" smtClean="0">
                <a:solidFill>
                  <a:schemeClr val="tx1">
                    <a:lumMod val="75000"/>
                    <a:lumOff val="25000"/>
                  </a:schemeClr>
                </a:solidFill>
              </a:rPr>
              <a:t>внедрению Стандарта развития конкуренции в Ульяновской области утвержден </a:t>
            </a:r>
            <a:r>
              <a:rPr lang="ru-RU" sz="2000" u="sng" dirty="0">
                <a:solidFill>
                  <a:schemeClr val="tx1">
                    <a:lumMod val="75000"/>
                    <a:lumOff val="25000"/>
                  </a:schemeClr>
                </a:solidFill>
              </a:rPr>
              <a:t>перечень приоритетных рынков для развития конкуренции, в состав которого </a:t>
            </a:r>
            <a:r>
              <a:rPr lang="ru-RU" sz="2000" u="sng" dirty="0" smtClean="0">
                <a:solidFill>
                  <a:schemeClr val="tx1">
                    <a:lumMod val="75000"/>
                    <a:lumOff val="25000"/>
                  </a:schemeClr>
                </a:solidFill>
              </a:rPr>
              <a:t>вошли:</a:t>
            </a:r>
          </a:p>
          <a:p>
            <a:pPr marL="45720" indent="0" algn="ctr" fontAlgn="auto">
              <a:buClr>
                <a:schemeClr val="accent6">
                  <a:lumMod val="75000"/>
                </a:schemeClr>
              </a:buClr>
              <a:buFont typeface="Georgia" pitchFamily="18" charset="0"/>
              <a:buNone/>
              <a:defRPr/>
            </a:pPr>
            <a:endParaRPr lang="ru-RU" sz="1800" u="sng" dirty="0">
              <a:solidFill>
                <a:schemeClr val="tx1">
                  <a:lumMod val="75000"/>
                  <a:lumOff val="25000"/>
                </a:schemeClr>
              </a:solidFill>
            </a:endParaRP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производства инновационной продукции;</a:t>
            </a:r>
          </a:p>
          <a:p>
            <a:pPr marL="388620" indent="-342900" algn="just" fontAlgn="auto">
              <a:buClr>
                <a:schemeClr val="accent6">
                  <a:lumMod val="75000"/>
                </a:schemeClr>
              </a:buClr>
              <a:buFont typeface="+mj-lt"/>
              <a:buAutoNum type="arabicPeriod"/>
              <a:defRPr/>
            </a:pPr>
            <a:r>
              <a:rPr lang="ru-RU" sz="1800" dirty="0" smtClean="0">
                <a:solidFill>
                  <a:schemeClr val="tx1">
                    <a:lumMod val="75000"/>
                    <a:lumOff val="25000"/>
                  </a:schemeClr>
                </a:solidFill>
              </a:rPr>
              <a:t>Рынок </a:t>
            </a:r>
            <a:r>
              <a:rPr lang="ru-RU" sz="1800" dirty="0">
                <a:solidFill>
                  <a:schemeClr val="tx1">
                    <a:lumMod val="75000"/>
                    <a:lumOff val="25000"/>
                  </a:schemeClr>
                </a:solidFill>
              </a:rPr>
              <a:t>туристических услуг.</a:t>
            </a:r>
          </a:p>
          <a:p>
            <a:pPr marL="45720" indent="0" algn="just" fontAlgn="auto">
              <a:buClr>
                <a:schemeClr val="accent6">
                  <a:lumMod val="75000"/>
                </a:schemeClr>
              </a:buClr>
              <a:buFont typeface="Georgia" pitchFamily="18" charset="0"/>
              <a:buNone/>
              <a:defRPr/>
            </a:pPr>
            <a:endParaRPr lang="ru-RU" sz="1700" dirty="0">
              <a:solidFill>
                <a:schemeClr val="tx1">
                  <a:lumMod val="75000"/>
                  <a:lumOff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064896" cy="1143000"/>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«Дорожная карта» по содействию развитию конкуренции в регионе</a:t>
            </a:r>
            <a:endParaRPr lang="ru-RU" sz="3600" dirty="0">
              <a:effectLst/>
            </a:endParaRPr>
          </a:p>
        </p:txBody>
      </p:sp>
      <p:sp>
        <p:nvSpPr>
          <p:cNvPr id="27650" name="Объект 2"/>
          <p:cNvSpPr>
            <a:spLocks noGrp="1"/>
          </p:cNvSpPr>
          <p:nvPr>
            <p:ph sz="quarter" idx="13"/>
          </p:nvPr>
        </p:nvSpPr>
        <p:spPr>
          <a:xfrm>
            <a:off x="395288" y="1916113"/>
            <a:ext cx="8424862" cy="4537075"/>
          </a:xfrm>
        </p:spPr>
        <p:txBody>
          <a:bodyPr/>
          <a:lstStyle/>
          <a:p>
            <a:pPr marL="44450" indent="0" algn="just">
              <a:buFont typeface="Georgia" pitchFamily="18" charset="0"/>
              <a:buNone/>
            </a:pPr>
            <a:r>
              <a:rPr lang="ru-RU" sz="2000" smtClean="0"/>
              <a:t>«Дорожная карта» (План мероприятий) является инструментом планирования деятельности органов исполнительной власти субъекта Российской Федерации по содействию развитию конкуренции, утверждаемым высшим должностным лицом субъекта Российской Федерации (руководителем высшего исполнительного органа государственной власти субъекта Российской Федерации).</a:t>
            </a:r>
            <a:endParaRPr lang="ru-RU" sz="17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064896" cy="1143000"/>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«Дорожная карта» по содействию развитию конкуренции в регионе</a:t>
            </a:r>
            <a:endParaRPr lang="ru-RU" sz="3600" dirty="0">
              <a:effectLst/>
            </a:endParaRPr>
          </a:p>
        </p:txBody>
      </p:sp>
      <p:pic>
        <p:nvPicPr>
          <p:cNvPr id="28674" name="Рисунок 4"/>
          <p:cNvPicPr>
            <a:picLocks noChangeAspect="1" noChangeArrowheads="1"/>
          </p:cNvPicPr>
          <p:nvPr/>
        </p:nvPicPr>
        <p:blipFill>
          <a:blip r:embed="rId2"/>
          <a:srcRect l="8031" t="16734" r="29095" b="18367"/>
          <a:stretch>
            <a:fillRect/>
          </a:stretch>
        </p:blipFill>
        <p:spPr bwMode="auto">
          <a:xfrm>
            <a:off x="468313" y="1631950"/>
            <a:ext cx="8351837" cy="503713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064896" cy="1143000"/>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Мониторинг конкурентной среды</a:t>
            </a:r>
            <a:endParaRPr lang="ru-RU" sz="3600" dirty="0">
              <a:effectLst/>
            </a:endParaRPr>
          </a:p>
        </p:txBody>
      </p:sp>
      <p:sp>
        <p:nvSpPr>
          <p:cNvPr id="3" name="Объект 2"/>
          <p:cNvSpPr>
            <a:spLocks noGrp="1"/>
          </p:cNvSpPr>
          <p:nvPr>
            <p:ph sz="quarter" idx="13"/>
          </p:nvPr>
        </p:nvSpPr>
        <p:spPr>
          <a:xfrm>
            <a:off x="395288" y="1052513"/>
            <a:ext cx="8424862" cy="4537075"/>
          </a:xfrm>
        </p:spPr>
        <p:txBody>
          <a:bodyPr rtlCol="0">
            <a:noAutofit/>
          </a:bodyPr>
          <a:lstStyle/>
          <a:p>
            <a:pPr marL="45720" indent="0" algn="just" fontAlgn="auto">
              <a:buClr>
                <a:schemeClr val="accent6">
                  <a:lumMod val="75000"/>
                </a:schemeClr>
              </a:buClr>
              <a:buFont typeface="Georgia" pitchFamily="18" charset="0"/>
              <a:buNone/>
              <a:defRPr/>
            </a:pPr>
            <a:r>
              <a:rPr lang="ru-RU" sz="1750" dirty="0">
                <a:solidFill>
                  <a:schemeClr val="tx1">
                    <a:lumMod val="75000"/>
                    <a:lumOff val="25000"/>
                  </a:schemeClr>
                </a:solidFill>
              </a:rPr>
              <a:t>- </a:t>
            </a:r>
            <a:r>
              <a:rPr lang="ru-RU" sz="1750" dirty="0" smtClean="0">
                <a:solidFill>
                  <a:schemeClr val="tx1">
                    <a:lumMod val="75000"/>
                    <a:lumOff val="25000"/>
                  </a:schemeClr>
                </a:solidFill>
              </a:rPr>
              <a:t>	мониторинг </a:t>
            </a:r>
            <a:r>
              <a:rPr lang="ru-RU" sz="1750" dirty="0">
                <a:solidFill>
                  <a:schemeClr val="tx1">
                    <a:lumMod val="75000"/>
                    <a:lumOff val="25000"/>
                  </a:schemeClr>
                </a:solidFill>
              </a:rPr>
              <a:t>наличия (отсутствия) административных барьеров и оценки состояния конкурентной среды субъектами предпринимательской деятельности. Данный блок включает в себя анализ информации по поступившим жалобам (обращениям) на наличие тех или иных административных барьеров, препятствий со стороны органов государственной власти;</a:t>
            </a:r>
          </a:p>
          <a:p>
            <a:pPr marL="45720" indent="0" algn="just" fontAlgn="auto">
              <a:buClr>
                <a:schemeClr val="accent6">
                  <a:lumMod val="75000"/>
                </a:schemeClr>
              </a:buClr>
              <a:buFont typeface="Georgia" pitchFamily="18" charset="0"/>
              <a:buNone/>
              <a:defRPr/>
            </a:pPr>
            <a:r>
              <a:rPr lang="ru-RU" sz="1750" dirty="0">
                <a:solidFill>
                  <a:schemeClr val="tx1">
                    <a:lumMod val="75000"/>
                    <a:lumOff val="25000"/>
                  </a:schemeClr>
                </a:solidFill>
              </a:rPr>
              <a:t>- </a:t>
            </a:r>
            <a:r>
              <a:rPr lang="ru-RU" sz="1750" dirty="0" smtClean="0">
                <a:solidFill>
                  <a:schemeClr val="tx1">
                    <a:lumMod val="75000"/>
                    <a:lumOff val="25000"/>
                  </a:schemeClr>
                </a:solidFill>
              </a:rPr>
              <a:t>	мониторинг </a:t>
            </a:r>
            <a:r>
              <a:rPr lang="ru-RU" sz="1750" dirty="0">
                <a:solidFill>
                  <a:schemeClr val="tx1">
                    <a:lumMod val="75000"/>
                    <a:lumOff val="25000"/>
                  </a:schemeClr>
                </a:solidFill>
              </a:rPr>
              <a:t>удовлетворенности потребителей качеством товаров, работ, услуг на товарных рынках муниципального образования и состоянием ценовой конкуренции. Информация анализируется и обобщается на основании данных проведенных опросов, информации общественных организаций и т.д.;</a:t>
            </a:r>
          </a:p>
          <a:p>
            <a:pPr marL="45720" indent="0" algn="just" fontAlgn="auto">
              <a:buClr>
                <a:schemeClr val="accent6">
                  <a:lumMod val="75000"/>
                </a:schemeClr>
              </a:buClr>
              <a:buFont typeface="Georgia" pitchFamily="18" charset="0"/>
              <a:buNone/>
              <a:defRPr/>
            </a:pPr>
            <a:r>
              <a:rPr lang="ru-RU" sz="1750" dirty="0">
                <a:solidFill>
                  <a:schemeClr val="tx1">
                    <a:lumMod val="75000"/>
                    <a:lumOff val="25000"/>
                  </a:schemeClr>
                </a:solidFill>
              </a:rPr>
              <a:t>- </a:t>
            </a:r>
            <a:r>
              <a:rPr lang="ru-RU" sz="1750" dirty="0" smtClean="0">
                <a:solidFill>
                  <a:schemeClr val="tx1">
                    <a:lumMod val="75000"/>
                    <a:lumOff val="25000"/>
                  </a:schemeClr>
                </a:solidFill>
              </a:rPr>
              <a:t>	мониторинг </a:t>
            </a:r>
            <a:r>
              <a:rPr lang="ru-RU" sz="1750" dirty="0">
                <a:solidFill>
                  <a:schemeClr val="tx1">
                    <a:lumMod val="75000"/>
                    <a:lumOff val="25000"/>
                  </a:schemeClr>
                </a:solidFill>
              </a:rPr>
              <a:t>удовлетворенности субъектов предпринимательской деятельности и потребителей товаров, работ, услуг качеством официальной информации о состоянии конкурентной среды;</a:t>
            </a:r>
          </a:p>
          <a:p>
            <a:pPr marL="45720" indent="0" algn="just" fontAlgn="auto">
              <a:buClr>
                <a:schemeClr val="accent6">
                  <a:lumMod val="75000"/>
                </a:schemeClr>
              </a:buClr>
              <a:buFont typeface="Georgia" pitchFamily="18" charset="0"/>
              <a:buNone/>
              <a:defRPr/>
            </a:pPr>
            <a:r>
              <a:rPr lang="ru-RU" sz="1750" dirty="0">
                <a:solidFill>
                  <a:schemeClr val="tx1">
                    <a:lumMod val="75000"/>
                    <a:lumOff val="25000"/>
                  </a:schemeClr>
                </a:solidFill>
              </a:rPr>
              <a:t>- </a:t>
            </a:r>
            <a:r>
              <a:rPr lang="ru-RU" sz="1750" dirty="0" smtClean="0">
                <a:solidFill>
                  <a:schemeClr val="tx1">
                    <a:lumMod val="75000"/>
                    <a:lumOff val="25000"/>
                  </a:schemeClr>
                </a:solidFill>
              </a:rPr>
              <a:t>	мониторинг </a:t>
            </a:r>
            <a:r>
              <a:rPr lang="ru-RU" sz="1750" dirty="0">
                <a:solidFill>
                  <a:schemeClr val="tx1">
                    <a:lumMod val="75000"/>
                    <a:lumOff val="25000"/>
                  </a:schemeClr>
                </a:solidFill>
              </a:rPr>
              <a:t>деятельности субъектов естественных монополий на территории муниципального образования;</a:t>
            </a:r>
          </a:p>
          <a:p>
            <a:pPr marL="45720" indent="0" algn="just" fontAlgn="auto">
              <a:buClr>
                <a:schemeClr val="accent6">
                  <a:lumMod val="75000"/>
                </a:schemeClr>
              </a:buClr>
              <a:buFont typeface="Georgia" pitchFamily="18" charset="0"/>
              <a:buNone/>
              <a:defRPr/>
            </a:pPr>
            <a:r>
              <a:rPr lang="ru-RU" sz="1750" dirty="0">
                <a:solidFill>
                  <a:schemeClr val="tx1">
                    <a:lumMod val="75000"/>
                    <a:lumOff val="25000"/>
                  </a:schemeClr>
                </a:solidFill>
              </a:rPr>
              <a:t>- </a:t>
            </a:r>
            <a:r>
              <a:rPr lang="ru-RU" sz="1750" dirty="0" smtClean="0">
                <a:solidFill>
                  <a:schemeClr val="tx1">
                    <a:lumMod val="75000"/>
                    <a:lumOff val="25000"/>
                  </a:schemeClr>
                </a:solidFill>
              </a:rPr>
              <a:t>	мониторинг </a:t>
            </a:r>
            <a:r>
              <a:rPr lang="ru-RU" sz="1750" dirty="0">
                <a:solidFill>
                  <a:schemeClr val="tx1">
                    <a:lumMod val="75000"/>
                    <a:lumOff val="25000"/>
                  </a:schemeClr>
                </a:solidFill>
              </a:rPr>
              <a:t>деятельности хозяйствующих субъектов, доля участия муниципального образования в которых составляет 50 и более процентов.</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24936" cy="1143000"/>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Источники информации для мониторинга</a:t>
            </a:r>
            <a:endParaRPr lang="ru-RU" sz="3600" dirty="0">
              <a:effectLst/>
            </a:endParaRPr>
          </a:p>
        </p:txBody>
      </p:sp>
      <p:sp>
        <p:nvSpPr>
          <p:cNvPr id="3" name="Объект 2"/>
          <p:cNvSpPr>
            <a:spLocks noGrp="1"/>
          </p:cNvSpPr>
          <p:nvPr>
            <p:ph sz="quarter" idx="13"/>
          </p:nvPr>
        </p:nvSpPr>
        <p:spPr>
          <a:xfrm>
            <a:off x="468313" y="1341438"/>
            <a:ext cx="8424862" cy="2808287"/>
          </a:xfrm>
        </p:spPr>
        <p:txBody>
          <a:bodyPr rtlCol="0">
            <a:noAutofit/>
          </a:bodyPr>
          <a:lstStyle/>
          <a:p>
            <a:pPr marL="45720" indent="0" algn="just" fontAlgn="auto">
              <a:buClr>
                <a:schemeClr val="accent6">
                  <a:lumMod val="75000"/>
                </a:schemeClr>
              </a:buClr>
              <a:buFont typeface="Georgia" pitchFamily="18" charset="0"/>
              <a:buNone/>
              <a:defRPr/>
            </a:pPr>
            <a:r>
              <a:rPr lang="ru-RU" sz="1800" u="sng" dirty="0">
                <a:solidFill>
                  <a:schemeClr val="tx1">
                    <a:lumMod val="75000"/>
                    <a:lumOff val="25000"/>
                  </a:schemeClr>
                </a:solidFill>
              </a:rPr>
              <a:t>Источниками информации для мониторинга являются</a:t>
            </a:r>
            <a:r>
              <a:rPr lang="ru-RU" sz="1800" u="sng" dirty="0" smtClean="0">
                <a:solidFill>
                  <a:schemeClr val="tx1">
                    <a:lumMod val="75000"/>
                    <a:lumOff val="25000"/>
                  </a:schemeClr>
                </a:solidFill>
              </a:rPr>
              <a:t>:</a:t>
            </a:r>
          </a:p>
          <a:p>
            <a:pPr marL="45720" indent="0" algn="just" fontAlgn="auto">
              <a:buClr>
                <a:schemeClr val="accent6">
                  <a:lumMod val="75000"/>
                </a:schemeClr>
              </a:buClr>
              <a:buFont typeface="Georgia" pitchFamily="18" charset="0"/>
              <a:buNone/>
              <a:defRPr/>
            </a:pPr>
            <a:r>
              <a:rPr lang="ru-RU" sz="1800" dirty="0" smtClean="0">
                <a:solidFill>
                  <a:schemeClr val="tx1">
                    <a:lumMod val="75000"/>
                    <a:lumOff val="25000"/>
                  </a:schemeClr>
                </a:solidFill>
              </a:rPr>
              <a:t>- </a:t>
            </a:r>
            <a:r>
              <a:rPr lang="ru-RU" sz="1800" dirty="0">
                <a:solidFill>
                  <a:schemeClr val="tx1">
                    <a:lumMod val="75000"/>
                    <a:lumOff val="25000"/>
                  </a:schemeClr>
                </a:solidFill>
              </a:rPr>
              <a:t>результаты опросов (анкетирования) субъектов предпринимательской деятельности и потребителей товаров, работ, услуг;</a:t>
            </a:r>
          </a:p>
          <a:p>
            <a:pPr marL="45720" indent="0" algn="just" fontAlgn="auto">
              <a:buClr>
                <a:schemeClr val="accent6">
                  <a:lumMod val="75000"/>
                </a:schemeClr>
              </a:buClr>
              <a:buFont typeface="Georgia" pitchFamily="18" charset="0"/>
              <a:buNone/>
              <a:defRPr/>
            </a:pPr>
            <a:r>
              <a:rPr lang="ru-RU" sz="1800" dirty="0">
                <a:solidFill>
                  <a:schemeClr val="tx1">
                    <a:lumMod val="75000"/>
                    <a:lumOff val="25000"/>
                  </a:schemeClr>
                </a:solidFill>
              </a:rPr>
              <a:t>- обращения в органы местного самоуправления по вопросу качества конкурентной среды, наличия административных барьеров и т.д.;</a:t>
            </a:r>
          </a:p>
          <a:p>
            <a:pPr marL="45720" indent="0" algn="just" fontAlgn="auto">
              <a:buClr>
                <a:schemeClr val="accent6">
                  <a:lumMod val="75000"/>
                </a:schemeClr>
              </a:buClr>
              <a:buFont typeface="Georgia" pitchFamily="18" charset="0"/>
              <a:buNone/>
              <a:defRPr/>
            </a:pPr>
            <a:r>
              <a:rPr lang="ru-RU" sz="1800" dirty="0">
                <a:solidFill>
                  <a:schemeClr val="tx1">
                    <a:lumMod val="75000"/>
                    <a:lumOff val="25000"/>
                  </a:schemeClr>
                </a:solidFill>
              </a:rPr>
              <a:t>- статистические данные, показатели, характеризующие состояние экономики и социальной сферы муниципального образования;</a:t>
            </a:r>
          </a:p>
          <a:p>
            <a:pPr indent="-182880" algn="just" fontAlgn="auto">
              <a:buClr>
                <a:schemeClr val="accent6">
                  <a:lumMod val="75000"/>
                </a:schemeClr>
              </a:buClr>
              <a:buFontTx/>
              <a:buChar char="-"/>
              <a:defRPr/>
            </a:pPr>
            <a:r>
              <a:rPr lang="ru-RU" sz="1800" dirty="0" smtClean="0">
                <a:solidFill>
                  <a:schemeClr val="tx1">
                    <a:lumMod val="75000"/>
                    <a:lumOff val="25000"/>
                  </a:schemeClr>
                </a:solidFill>
              </a:rPr>
              <a:t>и </a:t>
            </a:r>
            <a:r>
              <a:rPr lang="ru-RU" sz="1800" dirty="0">
                <a:solidFill>
                  <a:schemeClr val="tx1">
                    <a:lumMod val="75000"/>
                    <a:lumOff val="25000"/>
                  </a:schemeClr>
                </a:solidFill>
              </a:rPr>
              <a:t>др</a:t>
            </a:r>
            <a:r>
              <a:rPr lang="ru-RU" sz="1800" dirty="0" smtClean="0">
                <a:solidFill>
                  <a:schemeClr val="tx1">
                    <a:lumMod val="75000"/>
                    <a:lumOff val="25000"/>
                  </a:schemeClr>
                </a:solidFill>
              </a:rPr>
              <a:t>.</a:t>
            </a:r>
          </a:p>
          <a:p>
            <a:pPr marL="45720" indent="0" algn="just" fontAlgn="auto">
              <a:buClr>
                <a:schemeClr val="accent6">
                  <a:lumMod val="75000"/>
                </a:schemeClr>
              </a:buClr>
              <a:buFont typeface="Georgia" pitchFamily="18" charset="0"/>
              <a:buNone/>
              <a:defRPr/>
            </a:pPr>
            <a:r>
              <a:rPr lang="ru-RU" sz="1800" dirty="0">
                <a:solidFill>
                  <a:schemeClr val="tx1">
                    <a:lumMod val="75000"/>
                    <a:lumOff val="25000"/>
                  </a:schemeClr>
                </a:solidFill>
              </a:rPr>
              <a:t>В соответствии с Соглашениями о внедрении стандарта развития конкуренции в Ульяновской области администрация муниципального образования предоставляет министерству информацию для проведения мониторинга о наличии административных барьеров, оценки состояния конкурентной среды субъектами предпринимательской деятельности, удовлетворенности потребителей качеством товаров, работ и услуг на товарных рынках Ульяновской области, удовлетворенности субъектов предпринимательской деятельности и потребителей товаров, работ и </a:t>
            </a:r>
            <a:r>
              <a:rPr lang="ru-RU" sz="1800" dirty="0" smtClean="0">
                <a:solidFill>
                  <a:schemeClr val="tx1">
                    <a:lumMod val="75000"/>
                    <a:lumOff val="25000"/>
                  </a:schemeClr>
                </a:solidFill>
              </a:rPr>
              <a:t>услуг, в </a:t>
            </a:r>
            <a:r>
              <a:rPr lang="ru-RU" sz="1800" dirty="0">
                <a:solidFill>
                  <a:schemeClr val="tx1">
                    <a:lumMod val="75000"/>
                    <a:lumOff val="25000"/>
                  </a:schemeClr>
                </a:solidFill>
              </a:rPr>
              <a:t>том числе посредством </a:t>
            </a:r>
            <a:r>
              <a:rPr lang="ru-RU" sz="1800" dirty="0" smtClean="0">
                <a:solidFill>
                  <a:schemeClr val="tx1">
                    <a:lumMod val="75000"/>
                    <a:lumOff val="25000"/>
                  </a:schemeClr>
                </a:solidFill>
              </a:rPr>
              <a:t>анкетирования.</a:t>
            </a:r>
            <a:endParaRPr lang="ru-RU" sz="1800" dirty="0">
              <a:solidFill>
                <a:schemeClr val="tx1">
                  <a:lumMod val="75000"/>
                  <a:lumOff val="25000"/>
                </a:schemeClr>
              </a:solidFill>
            </a:endParaRPr>
          </a:p>
          <a:p>
            <a:pPr indent="-182880" algn="just" fontAlgn="auto">
              <a:buClr>
                <a:schemeClr val="accent6">
                  <a:lumMod val="75000"/>
                </a:schemeClr>
              </a:buClr>
              <a:buFontTx/>
              <a:buChar char="-"/>
              <a:defRPr/>
            </a:pPr>
            <a:endParaRPr lang="ru-RU" sz="1800" dirty="0">
              <a:solidFill>
                <a:schemeClr val="tx1">
                  <a:lumMod val="75000"/>
                  <a:lumOff val="25000"/>
                </a:schemeClr>
              </a:solidFill>
            </a:endParaRPr>
          </a:p>
          <a:p>
            <a:pPr marL="45720" indent="0" algn="just" fontAlgn="auto">
              <a:buClr>
                <a:schemeClr val="accent6">
                  <a:lumMod val="75000"/>
                </a:schemeClr>
              </a:buClr>
              <a:buFont typeface="Georgia" pitchFamily="18" charset="0"/>
              <a:buNone/>
              <a:defRPr/>
            </a:pPr>
            <a:endParaRPr lang="ru-RU" sz="1800" dirty="0">
              <a:solidFill>
                <a:schemeClr val="tx1">
                  <a:lumMod val="75000"/>
                  <a:lumOff val="2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24936" cy="1143000"/>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Итоговый доклад</a:t>
            </a:r>
            <a:endParaRPr lang="ru-RU" sz="3600" dirty="0">
              <a:effectLst/>
            </a:endParaRPr>
          </a:p>
        </p:txBody>
      </p:sp>
      <p:sp>
        <p:nvSpPr>
          <p:cNvPr id="31746" name="Объект 2"/>
          <p:cNvSpPr>
            <a:spLocks noGrp="1"/>
          </p:cNvSpPr>
          <p:nvPr>
            <p:ph sz="quarter" idx="13"/>
          </p:nvPr>
        </p:nvSpPr>
        <p:spPr>
          <a:xfrm>
            <a:off x="323850" y="765175"/>
            <a:ext cx="8569325" cy="2808288"/>
          </a:xfrm>
        </p:spPr>
        <p:txBody>
          <a:bodyPr/>
          <a:lstStyle/>
          <a:p>
            <a:pPr marL="44450" indent="0" algn="just">
              <a:buFont typeface="Georgia" pitchFamily="18" charset="0"/>
              <a:buNone/>
            </a:pPr>
            <a:r>
              <a:rPr lang="ru-RU" sz="1800" smtClean="0"/>
              <a:t>Доклад содержит:</a:t>
            </a:r>
          </a:p>
          <a:p>
            <a:pPr marL="44450" indent="0" algn="just">
              <a:buFont typeface="Georgia" pitchFamily="18" charset="0"/>
              <a:buNone/>
            </a:pPr>
            <a:r>
              <a:rPr lang="ru-RU" sz="1800" smtClean="0"/>
              <a:t>- характеристику состояния конкуренции на рынках, включенных в перечень, а также анализ факторов, ограничивающих конкуренцию;</a:t>
            </a:r>
          </a:p>
          <a:p>
            <a:pPr marL="44450" indent="0" algn="just">
              <a:buFont typeface="Georgia" pitchFamily="18" charset="0"/>
              <a:buNone/>
            </a:pPr>
            <a:r>
              <a:rPr lang="ru-RU" sz="1800" smtClean="0"/>
              <a:t>- данные мониторинга наличия административных барьеров и оценки состояния конкурентной среды субъектами предпринимательской деятельности, а также мониторинга удовлетворенности потребителей качеством товаров, работ и услуг на товарных рынках субъекта Российской Федерации;</a:t>
            </a:r>
          </a:p>
          <a:p>
            <a:pPr marL="44450" indent="0" algn="just">
              <a:buFont typeface="Georgia" pitchFamily="18" charset="0"/>
              <a:buNone/>
            </a:pPr>
            <a:r>
              <a:rPr lang="ru-RU" sz="1800" smtClean="0"/>
              <a:t>- информацию о результатах общественного контроля за деятельностью субъектов естественных монополий;</a:t>
            </a:r>
          </a:p>
          <a:p>
            <a:pPr marL="44450" indent="0" algn="just">
              <a:buFont typeface="Georgia" pitchFamily="18" charset="0"/>
              <a:buNone/>
            </a:pPr>
            <a:r>
              <a:rPr lang="ru-RU" sz="1800" smtClean="0"/>
              <a:t>- анализ результативности и эффективности деятельности органов исполнительной власти субъекта Российской Федерации и органов местного самоуправления по содействию развитию конкуренции, включая оценку результатов реализации мероприятий, предусмотренных "дорожной картой" в субъекте Российской Федерации;</a:t>
            </a:r>
          </a:p>
          <a:p>
            <a:pPr marL="44450" indent="0" algn="just">
              <a:buFont typeface="Georgia" pitchFamily="18" charset="0"/>
              <a:buNone/>
            </a:pPr>
            <a:r>
              <a:rPr lang="ru-RU" sz="1800" smtClean="0"/>
              <a:t>- предложения об улучшении эффективности и результативности деятельности органов исполнительной власти субъекта Российской Федерации, органов местного самоуправления и территориальных органов федеральных органов исполнительной власти в области содействия развитию конкуренции, а также об улучшении качества.</a:t>
            </a:r>
          </a:p>
          <a:p>
            <a:pPr marL="44450" indent="0" algn="just">
              <a:buFont typeface="Georgia" pitchFamily="18" charset="0"/>
              <a:buNone/>
            </a:pPr>
            <a:endParaRPr lang="ru-RU" sz="1800" smtClean="0"/>
          </a:p>
          <a:p>
            <a:pPr marL="44450" indent="0" algn="just">
              <a:buFont typeface="Georgia" pitchFamily="18" charset="0"/>
              <a:buNone/>
            </a:pPr>
            <a:endParaRPr lang="ru-RU" sz="18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980728"/>
            <a:ext cx="7488832" cy="1440160"/>
          </a:xfrm>
        </p:spPr>
        <p:txBody>
          <a:bodyPr/>
          <a:lstStyle/>
          <a:p>
            <a:pPr marL="0" indent="0" algn="ctr" fontAlgn="auto">
              <a:spcAft>
                <a:spcPts val="0"/>
              </a:spcAft>
              <a:buClr>
                <a:schemeClr val="accent6">
                  <a:lumMod val="75000"/>
                </a:schemeClr>
              </a:buClr>
              <a:buFont typeface="Georgia" pitchFamily="18" charset="0"/>
              <a:buNone/>
              <a:defRPr/>
            </a:pPr>
            <a:r>
              <a:rPr lang="ru-RU" dirty="0" smtClean="0">
                <a:effectLst/>
              </a:rPr>
              <a:t>Обучающий семинар</a:t>
            </a:r>
            <a:br>
              <a:rPr lang="ru-RU" dirty="0" smtClean="0">
                <a:effectLst/>
              </a:rPr>
            </a:br>
            <a:r>
              <a:rPr lang="ru-RU" dirty="0" smtClean="0">
                <a:effectLst/>
              </a:rPr>
              <a:t/>
            </a:r>
            <a:br>
              <a:rPr lang="ru-RU" dirty="0" smtClean="0">
                <a:effectLst/>
              </a:rPr>
            </a:br>
            <a:r>
              <a:rPr lang="ru-RU" dirty="0" smtClean="0">
                <a:effectLst/>
              </a:rPr>
              <a:t>«Внедрение Стандарта развития конкуренции»</a:t>
            </a:r>
            <a:endParaRPr lang="ru-RU" dirty="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24936" cy="1143000"/>
          </a:xfrm>
        </p:spPr>
        <p:txBody>
          <a:bodyPr/>
          <a:lstStyle/>
          <a:p>
            <a:pPr marL="0" indent="0" fontAlgn="auto">
              <a:spcAft>
                <a:spcPts val="0"/>
              </a:spcAft>
              <a:buClr>
                <a:schemeClr val="accent6">
                  <a:lumMod val="75000"/>
                </a:schemeClr>
              </a:buClr>
              <a:buFont typeface="Georgia" pitchFamily="18" charset="0"/>
              <a:buNone/>
              <a:defRPr/>
            </a:pPr>
            <a:r>
              <a:rPr lang="ru-RU" sz="2800" dirty="0" smtClean="0">
                <a:effectLst/>
              </a:rPr>
              <a:t>«Дорожные карты» по содействию развитию конкуренции в муниципальных образованиях</a:t>
            </a:r>
            <a:endParaRPr lang="ru-RU" sz="2800" dirty="0">
              <a:effectLst/>
            </a:endParaRPr>
          </a:p>
        </p:txBody>
      </p:sp>
      <p:sp>
        <p:nvSpPr>
          <p:cNvPr id="32770" name="Объект 2"/>
          <p:cNvSpPr>
            <a:spLocks noGrp="1"/>
          </p:cNvSpPr>
          <p:nvPr>
            <p:ph sz="quarter" idx="13"/>
          </p:nvPr>
        </p:nvSpPr>
        <p:spPr>
          <a:xfrm>
            <a:off x="323850" y="1844675"/>
            <a:ext cx="8569325" cy="2808288"/>
          </a:xfrm>
        </p:spPr>
        <p:txBody>
          <a:bodyPr/>
          <a:lstStyle/>
          <a:p>
            <a:pPr marL="44450" indent="0" algn="just">
              <a:buFont typeface="Georgia" pitchFamily="18" charset="0"/>
              <a:buNone/>
            </a:pPr>
            <a:endParaRPr lang="ru-RU" sz="1800" smtClean="0"/>
          </a:p>
          <a:p>
            <a:pPr marL="44450" indent="0" algn="just">
              <a:buFont typeface="Georgia" pitchFamily="18" charset="0"/>
              <a:buNone/>
            </a:pPr>
            <a:endParaRPr lang="ru-RU" sz="1800" smtClean="0"/>
          </a:p>
        </p:txBody>
      </p:sp>
      <p:graphicFrame>
        <p:nvGraphicFramePr>
          <p:cNvPr id="4" name="Таблица 3"/>
          <p:cNvGraphicFramePr>
            <a:graphicFrameLocks noGrp="1"/>
          </p:cNvGraphicFramePr>
          <p:nvPr/>
        </p:nvGraphicFramePr>
        <p:xfrm>
          <a:off x="539750" y="1268413"/>
          <a:ext cx="8280400" cy="5283200"/>
        </p:xfrm>
        <a:graphic>
          <a:graphicData uri="http://schemas.openxmlformats.org/drawingml/2006/table">
            <a:tbl>
              <a:tblPr firstRow="1" bandRow="1">
                <a:tableStyleId>{2D5ABB26-0587-4C30-8999-92F81FD0307C}</a:tableStyleId>
              </a:tblPr>
              <a:tblGrid>
                <a:gridCol w="5184576"/>
                <a:gridCol w="3096344"/>
              </a:tblGrid>
              <a:tr h="370840">
                <a:tc>
                  <a:txBody>
                    <a:bodyPr/>
                    <a:lstStyle/>
                    <a:p>
                      <a:pPr algn="ctr"/>
                      <a:r>
                        <a:rPr lang="ru-RU" sz="1600" dirty="0" smtClean="0"/>
                        <a:t>Наименование </a:t>
                      </a:r>
                      <a:r>
                        <a:rPr lang="ru-RU" sz="1600" u="sng" dirty="0" smtClean="0"/>
                        <a:t>социально значимого рынка</a:t>
                      </a:r>
                      <a:endParaRPr lang="ru-RU" sz="1600" u="sng" dirty="0"/>
                    </a:p>
                  </a:txBody>
                  <a:tcPr/>
                </a:tc>
                <a:tc>
                  <a:txBody>
                    <a:bodyPr/>
                    <a:lstStyle/>
                    <a:p>
                      <a:pPr algn="ctr"/>
                      <a:r>
                        <a:rPr lang="ru-RU" sz="1600" dirty="0" smtClean="0"/>
                        <a:t>Количество</a:t>
                      </a:r>
                      <a:r>
                        <a:rPr lang="ru-RU" sz="1600" baseline="0" dirty="0" smtClean="0"/>
                        <a:t> муниципальных образований</a:t>
                      </a:r>
                      <a:endParaRPr lang="ru-RU" sz="1600" dirty="0"/>
                    </a:p>
                  </a:txBody>
                  <a:tcPr/>
                </a:tc>
              </a:tr>
              <a:tr h="370840">
                <a:tc>
                  <a:txBody>
                    <a:bodyPr/>
                    <a:lstStyle/>
                    <a:p>
                      <a:r>
                        <a:rPr lang="ru-RU" sz="1600" dirty="0" smtClean="0"/>
                        <a:t>1. Розничная</a:t>
                      </a:r>
                      <a:r>
                        <a:rPr lang="ru-RU" sz="1600" baseline="0" dirty="0" smtClean="0"/>
                        <a:t> торговля</a:t>
                      </a:r>
                      <a:endParaRPr lang="ru-RU" sz="1600" dirty="0"/>
                    </a:p>
                  </a:txBody>
                  <a:tcPr/>
                </a:tc>
                <a:tc>
                  <a:txBody>
                    <a:bodyPr/>
                    <a:lstStyle/>
                    <a:p>
                      <a:pPr algn="ctr"/>
                      <a:r>
                        <a:rPr lang="ru-RU" sz="1600" dirty="0" smtClean="0"/>
                        <a:t>19 МО</a:t>
                      </a:r>
                      <a:endParaRPr lang="ru-RU" sz="1600" dirty="0"/>
                    </a:p>
                  </a:txBody>
                  <a:tcPr/>
                </a:tc>
              </a:tr>
              <a:tr h="370840">
                <a:tc>
                  <a:txBody>
                    <a:bodyPr/>
                    <a:lstStyle/>
                    <a:p>
                      <a:r>
                        <a:rPr lang="ru-RU" sz="1600" dirty="0" smtClean="0"/>
                        <a:t>2. Рынок</a:t>
                      </a:r>
                      <a:r>
                        <a:rPr lang="ru-RU" sz="1600" baseline="0" dirty="0" smtClean="0"/>
                        <a:t> услуг ЖКХ</a:t>
                      </a:r>
                      <a:endParaRPr lang="ru-RU" sz="1600" dirty="0"/>
                    </a:p>
                  </a:txBody>
                  <a:tcPr/>
                </a:tc>
                <a:tc>
                  <a:txBody>
                    <a:bodyPr/>
                    <a:lstStyle/>
                    <a:p>
                      <a:pPr algn="ctr"/>
                      <a:r>
                        <a:rPr lang="ru-RU" sz="1600" dirty="0" smtClean="0"/>
                        <a:t>18 МО</a:t>
                      </a:r>
                      <a:endParaRPr lang="ru-RU" sz="1600" dirty="0"/>
                    </a:p>
                  </a:txBody>
                  <a:tcPr/>
                </a:tc>
              </a:tr>
              <a:tr h="370840">
                <a:tc>
                  <a:txBody>
                    <a:bodyPr/>
                    <a:lstStyle/>
                    <a:p>
                      <a:r>
                        <a:rPr lang="ru-RU" sz="1600" dirty="0" smtClean="0"/>
                        <a:t>3. Рынок услуг дополнительного образования</a:t>
                      </a:r>
                      <a:r>
                        <a:rPr lang="ru-RU" sz="1600" baseline="0" dirty="0" smtClean="0"/>
                        <a:t> детей</a:t>
                      </a:r>
                      <a:endParaRPr lang="ru-RU" sz="1600" dirty="0"/>
                    </a:p>
                  </a:txBody>
                  <a:tcPr/>
                </a:tc>
                <a:tc>
                  <a:txBody>
                    <a:bodyPr/>
                    <a:lstStyle/>
                    <a:p>
                      <a:pPr algn="ctr"/>
                      <a:r>
                        <a:rPr lang="ru-RU" sz="1600" dirty="0" smtClean="0"/>
                        <a:t>17 МО</a:t>
                      </a:r>
                      <a:endParaRPr lang="ru-RU" sz="1600" dirty="0"/>
                    </a:p>
                  </a:txBody>
                  <a:tcPr/>
                </a:tc>
              </a:tr>
              <a:tr h="370840">
                <a:tc>
                  <a:txBody>
                    <a:bodyPr/>
                    <a:lstStyle/>
                    <a:p>
                      <a:r>
                        <a:rPr lang="ru-RU" sz="1600" dirty="0" smtClean="0"/>
                        <a:t>4. Рынок услуг дошкольного образования </a:t>
                      </a:r>
                      <a:endParaRPr lang="ru-RU" sz="1600" dirty="0"/>
                    </a:p>
                  </a:txBody>
                  <a:tcPr/>
                </a:tc>
                <a:tc>
                  <a:txBody>
                    <a:bodyPr/>
                    <a:lstStyle/>
                    <a:p>
                      <a:pPr algn="ctr"/>
                      <a:r>
                        <a:rPr lang="ru-RU" sz="1600" dirty="0" smtClean="0"/>
                        <a:t>13 МО</a:t>
                      </a:r>
                      <a:endParaRPr lang="ru-RU" sz="1600" dirty="0"/>
                    </a:p>
                  </a:txBody>
                  <a:tcPr/>
                </a:tc>
              </a:tr>
              <a:tr h="370840">
                <a:tc>
                  <a:txBody>
                    <a:bodyPr/>
                    <a:lstStyle/>
                    <a:p>
                      <a:r>
                        <a:rPr lang="ru-RU" sz="1600" dirty="0" smtClean="0"/>
                        <a:t>5. Рынок услуг перевозок пассажиров наземным транспортом</a:t>
                      </a:r>
                      <a:endParaRPr lang="ru-RU" sz="1600" dirty="0"/>
                    </a:p>
                  </a:txBody>
                  <a:tcPr/>
                </a:tc>
                <a:tc>
                  <a:txBody>
                    <a:bodyPr/>
                    <a:lstStyle/>
                    <a:p>
                      <a:pPr algn="ctr"/>
                      <a:r>
                        <a:rPr lang="ru-RU" sz="1600" dirty="0" smtClean="0"/>
                        <a:t>12 МО</a:t>
                      </a:r>
                      <a:endParaRPr lang="ru-RU" sz="16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6. Рынок услуг в сфере культуры</a:t>
                      </a:r>
                    </a:p>
                  </a:txBody>
                  <a:tcPr/>
                </a:tc>
                <a:tc>
                  <a:txBody>
                    <a:bodyPr/>
                    <a:lstStyle/>
                    <a:p>
                      <a:pPr algn="ctr"/>
                      <a:r>
                        <a:rPr lang="ru-RU" sz="1600" dirty="0" smtClean="0"/>
                        <a:t>11</a:t>
                      </a:r>
                      <a:r>
                        <a:rPr lang="ru-RU" sz="1600" baseline="0" dirty="0" smtClean="0"/>
                        <a:t> МО</a:t>
                      </a:r>
                      <a:endParaRPr lang="ru-RU" sz="1600" dirty="0"/>
                    </a:p>
                  </a:txBody>
                  <a:tcPr/>
                </a:tc>
              </a:tr>
              <a:tr h="370840">
                <a:tc>
                  <a:txBody>
                    <a:bodyPr/>
                    <a:lstStyle/>
                    <a:p>
                      <a:r>
                        <a:rPr lang="ru-RU" sz="1600" dirty="0" smtClean="0"/>
                        <a:t>7. Рынок услуг детского отдыха</a:t>
                      </a:r>
                      <a:r>
                        <a:rPr lang="ru-RU" sz="1600" baseline="0" dirty="0" smtClean="0"/>
                        <a:t> и оздоровления</a:t>
                      </a:r>
                      <a:endParaRPr lang="ru-RU" sz="1600" dirty="0"/>
                    </a:p>
                  </a:txBody>
                  <a:tcPr/>
                </a:tc>
                <a:tc>
                  <a:txBody>
                    <a:bodyPr/>
                    <a:lstStyle/>
                    <a:p>
                      <a:pPr algn="ctr"/>
                      <a:r>
                        <a:rPr lang="ru-RU" sz="1600" dirty="0" smtClean="0"/>
                        <a:t>5 МО</a:t>
                      </a:r>
                      <a:endParaRPr lang="ru-RU" sz="1600" dirty="0"/>
                    </a:p>
                  </a:txBody>
                  <a:tcPr/>
                </a:tc>
              </a:tr>
              <a:tr h="370840">
                <a:tc>
                  <a:txBody>
                    <a:bodyPr/>
                    <a:lstStyle/>
                    <a:p>
                      <a:r>
                        <a:rPr lang="ru-RU" sz="1600" dirty="0" smtClean="0"/>
                        <a:t>8. Рынок медицинских</a:t>
                      </a:r>
                      <a:r>
                        <a:rPr lang="ru-RU" sz="1600" baseline="0" dirty="0" smtClean="0"/>
                        <a:t> услуг</a:t>
                      </a:r>
                      <a:endParaRPr lang="ru-RU" sz="1600" dirty="0"/>
                    </a:p>
                  </a:txBody>
                  <a:tcPr/>
                </a:tc>
                <a:tc>
                  <a:txBody>
                    <a:bodyPr/>
                    <a:lstStyle/>
                    <a:p>
                      <a:pPr algn="ctr"/>
                      <a:r>
                        <a:rPr lang="ru-RU" sz="1600" dirty="0" smtClean="0"/>
                        <a:t>5 МО</a:t>
                      </a:r>
                      <a:endParaRPr lang="ru-RU" sz="1600" dirty="0"/>
                    </a:p>
                  </a:txBody>
                  <a:tcPr/>
                </a:tc>
              </a:tr>
              <a:tr h="370840">
                <a:tc>
                  <a:txBody>
                    <a:bodyPr/>
                    <a:lstStyle/>
                    <a:p>
                      <a:r>
                        <a:rPr lang="ru-RU" sz="1600" dirty="0" smtClean="0"/>
                        <a:t>9. Рынок услуг по сопровождению</a:t>
                      </a:r>
                      <a:r>
                        <a:rPr lang="ru-RU" sz="1600" baseline="0" dirty="0" smtClean="0"/>
                        <a:t> детей с ограниченными возможностями здоровья</a:t>
                      </a:r>
                      <a:endParaRPr lang="ru-RU" sz="1600" dirty="0"/>
                    </a:p>
                  </a:txBody>
                  <a:tcPr/>
                </a:tc>
                <a:tc>
                  <a:txBody>
                    <a:bodyPr/>
                    <a:lstStyle/>
                    <a:p>
                      <a:pPr algn="ctr"/>
                      <a:r>
                        <a:rPr lang="ru-RU" sz="1600" dirty="0" smtClean="0"/>
                        <a:t>5 МО</a:t>
                      </a:r>
                      <a:endParaRPr lang="ru-RU" sz="1600" dirty="0"/>
                    </a:p>
                  </a:txBody>
                  <a:tcPr/>
                </a:tc>
              </a:tr>
              <a:tr h="370840">
                <a:tc>
                  <a:txBody>
                    <a:bodyPr/>
                    <a:lstStyle/>
                    <a:p>
                      <a:r>
                        <a:rPr lang="ru-RU" sz="1600" dirty="0" smtClean="0"/>
                        <a:t>10.</a:t>
                      </a:r>
                      <a:r>
                        <a:rPr lang="ru-RU" sz="1600" baseline="0" dirty="0" smtClean="0"/>
                        <a:t> Рынок услуг связи</a:t>
                      </a:r>
                      <a:endParaRPr lang="ru-RU" sz="1600" dirty="0"/>
                    </a:p>
                  </a:txBody>
                  <a:tcPr/>
                </a:tc>
                <a:tc>
                  <a:txBody>
                    <a:bodyPr/>
                    <a:lstStyle/>
                    <a:p>
                      <a:pPr algn="ctr"/>
                      <a:r>
                        <a:rPr lang="ru-RU" sz="1600" dirty="0" smtClean="0"/>
                        <a:t>4 МО</a:t>
                      </a:r>
                      <a:endParaRPr lang="ru-RU" sz="1600" dirty="0"/>
                    </a:p>
                  </a:txBody>
                  <a:tcPr/>
                </a:tc>
              </a:tr>
              <a:tr h="370840">
                <a:tc>
                  <a:txBody>
                    <a:bodyPr/>
                    <a:lstStyle/>
                    <a:p>
                      <a:r>
                        <a:rPr lang="ru-RU" sz="1600" dirty="0" smtClean="0"/>
                        <a:t>11. Рынок услуг социального обслуживания населения</a:t>
                      </a:r>
                      <a:endParaRPr lang="ru-RU" sz="1600" dirty="0"/>
                    </a:p>
                  </a:txBody>
                  <a:tcPr/>
                </a:tc>
                <a:tc>
                  <a:txBody>
                    <a:bodyPr/>
                    <a:lstStyle/>
                    <a:p>
                      <a:pPr algn="ctr"/>
                      <a:r>
                        <a:rPr lang="ru-RU" sz="1600" dirty="0" smtClean="0"/>
                        <a:t>3 МО</a:t>
                      </a:r>
                      <a:endParaRPr lang="ru-RU" sz="1600"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24936" cy="1143000"/>
          </a:xfrm>
        </p:spPr>
        <p:txBody>
          <a:bodyPr/>
          <a:lstStyle/>
          <a:p>
            <a:pPr marL="0" indent="0" fontAlgn="auto">
              <a:spcAft>
                <a:spcPts val="0"/>
              </a:spcAft>
              <a:buClr>
                <a:schemeClr val="accent6">
                  <a:lumMod val="75000"/>
                </a:schemeClr>
              </a:buClr>
              <a:buFont typeface="Georgia" pitchFamily="18" charset="0"/>
              <a:buNone/>
              <a:defRPr/>
            </a:pPr>
            <a:r>
              <a:rPr lang="ru-RU" sz="2800" dirty="0" smtClean="0">
                <a:effectLst/>
              </a:rPr>
              <a:t>«Дорожные карты» по содействию развитию конкуренции в муниципальных образованиях</a:t>
            </a:r>
            <a:endParaRPr lang="ru-RU" sz="2800" dirty="0">
              <a:effectLst/>
            </a:endParaRPr>
          </a:p>
        </p:txBody>
      </p:sp>
      <p:sp>
        <p:nvSpPr>
          <p:cNvPr id="33794" name="Объект 2"/>
          <p:cNvSpPr>
            <a:spLocks noGrp="1"/>
          </p:cNvSpPr>
          <p:nvPr>
            <p:ph sz="quarter" idx="13"/>
          </p:nvPr>
        </p:nvSpPr>
        <p:spPr>
          <a:xfrm>
            <a:off x="323850" y="1844675"/>
            <a:ext cx="8569325" cy="2808288"/>
          </a:xfrm>
        </p:spPr>
        <p:txBody>
          <a:bodyPr/>
          <a:lstStyle/>
          <a:p>
            <a:pPr marL="44450" indent="0" algn="just">
              <a:buFont typeface="Georgia" pitchFamily="18" charset="0"/>
              <a:buNone/>
            </a:pPr>
            <a:endParaRPr lang="ru-RU" sz="1800" smtClean="0"/>
          </a:p>
          <a:p>
            <a:pPr marL="44450" indent="0" algn="just">
              <a:buFont typeface="Georgia" pitchFamily="18" charset="0"/>
              <a:buNone/>
            </a:pPr>
            <a:endParaRPr lang="ru-RU" sz="1800" smtClean="0"/>
          </a:p>
        </p:txBody>
      </p:sp>
      <p:graphicFrame>
        <p:nvGraphicFramePr>
          <p:cNvPr id="4" name="Таблица 3"/>
          <p:cNvGraphicFramePr>
            <a:graphicFrameLocks noGrp="1"/>
          </p:cNvGraphicFramePr>
          <p:nvPr/>
        </p:nvGraphicFramePr>
        <p:xfrm>
          <a:off x="539750" y="1820863"/>
          <a:ext cx="8280400" cy="2386012"/>
        </p:xfrm>
        <a:graphic>
          <a:graphicData uri="http://schemas.openxmlformats.org/drawingml/2006/table">
            <a:tbl>
              <a:tblPr firstRow="1" bandRow="1">
                <a:tableStyleId>{2D5ABB26-0587-4C30-8999-92F81FD0307C}</a:tableStyleId>
              </a:tblPr>
              <a:tblGrid>
                <a:gridCol w="4608512"/>
                <a:gridCol w="3672408"/>
              </a:tblGrid>
              <a:tr h="1176784">
                <a:tc>
                  <a:txBody>
                    <a:bodyPr/>
                    <a:lstStyle/>
                    <a:p>
                      <a:pPr algn="ctr"/>
                      <a:r>
                        <a:rPr lang="ru-RU" sz="1800" dirty="0" smtClean="0"/>
                        <a:t>Наименование </a:t>
                      </a:r>
                      <a:r>
                        <a:rPr lang="ru-RU" sz="1800" u="sng" dirty="0" smtClean="0"/>
                        <a:t>приоритетного рынка</a:t>
                      </a:r>
                      <a:endParaRPr lang="ru-RU" sz="1800" u="sng" dirty="0"/>
                    </a:p>
                  </a:txBody>
                  <a:tcPr/>
                </a:tc>
                <a:tc>
                  <a:txBody>
                    <a:bodyPr/>
                    <a:lstStyle/>
                    <a:p>
                      <a:pPr algn="ctr"/>
                      <a:r>
                        <a:rPr lang="ru-RU" sz="1800" dirty="0" smtClean="0"/>
                        <a:t>Количество</a:t>
                      </a:r>
                      <a:r>
                        <a:rPr lang="ru-RU" sz="1800" baseline="0" dirty="0" smtClean="0"/>
                        <a:t> муниципальных образований</a:t>
                      </a:r>
                      <a:endParaRPr lang="ru-RU" sz="1800" dirty="0"/>
                    </a:p>
                  </a:txBody>
                  <a:tcPr/>
                </a:tc>
              </a:tr>
              <a:tr h="838448">
                <a:tc>
                  <a:txBody>
                    <a:bodyPr/>
                    <a:lstStyle/>
                    <a:p>
                      <a:r>
                        <a:rPr lang="ru-RU" sz="1800" dirty="0" smtClean="0"/>
                        <a:t>1. Рынок производства инновационной продукции</a:t>
                      </a:r>
                      <a:endParaRPr lang="ru-RU" sz="1800" dirty="0"/>
                    </a:p>
                  </a:txBody>
                  <a:tcPr/>
                </a:tc>
                <a:tc>
                  <a:txBody>
                    <a:bodyPr/>
                    <a:lstStyle/>
                    <a:p>
                      <a:pPr algn="ctr"/>
                      <a:r>
                        <a:rPr lang="ru-RU" sz="1800" dirty="0" smtClean="0"/>
                        <a:t>3</a:t>
                      </a:r>
                      <a:r>
                        <a:rPr lang="ru-RU" sz="1800" baseline="0" dirty="0" smtClean="0"/>
                        <a:t> МО</a:t>
                      </a:r>
                      <a:endParaRPr lang="ru-RU" sz="1800" dirty="0"/>
                    </a:p>
                  </a:txBody>
                  <a:tcPr/>
                </a:tc>
              </a:tr>
              <a:tr h="370840">
                <a:tc>
                  <a:txBody>
                    <a:bodyPr/>
                    <a:lstStyle/>
                    <a:p>
                      <a:r>
                        <a:rPr lang="ru-RU" sz="1800" dirty="0" smtClean="0"/>
                        <a:t>2. Рынок</a:t>
                      </a:r>
                      <a:r>
                        <a:rPr lang="ru-RU" sz="1800" baseline="0" dirty="0" smtClean="0"/>
                        <a:t> туристических услуг</a:t>
                      </a:r>
                      <a:endParaRPr lang="ru-RU" sz="1800" dirty="0"/>
                    </a:p>
                  </a:txBody>
                  <a:tcPr/>
                </a:tc>
                <a:tc>
                  <a:txBody>
                    <a:bodyPr/>
                    <a:lstStyle/>
                    <a:p>
                      <a:pPr algn="ctr"/>
                      <a:r>
                        <a:rPr lang="ru-RU" sz="1800" dirty="0" smtClean="0"/>
                        <a:t>13 МО</a:t>
                      </a:r>
                      <a:endParaRPr lang="ru-RU" sz="1800"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24936" cy="1143000"/>
          </a:xfrm>
        </p:spPr>
        <p:txBody>
          <a:bodyPr/>
          <a:lstStyle/>
          <a:p>
            <a:pPr marL="0" indent="0" fontAlgn="auto">
              <a:spcAft>
                <a:spcPts val="0"/>
              </a:spcAft>
              <a:buClr>
                <a:schemeClr val="accent6">
                  <a:lumMod val="75000"/>
                </a:schemeClr>
              </a:buClr>
              <a:buFont typeface="Georgia" pitchFamily="18" charset="0"/>
              <a:buNone/>
              <a:defRPr/>
            </a:pPr>
            <a:r>
              <a:rPr lang="ru-RU" sz="2800" dirty="0" smtClean="0">
                <a:effectLst/>
              </a:rPr>
              <a:t>Типичные недочеты при подготовке проектов муниципальных «дорожных карт» </a:t>
            </a:r>
            <a:endParaRPr lang="ru-RU" sz="2800" dirty="0">
              <a:effectLst/>
            </a:endParaRPr>
          </a:p>
        </p:txBody>
      </p:sp>
      <p:sp>
        <p:nvSpPr>
          <p:cNvPr id="34818" name="Объект 2"/>
          <p:cNvSpPr>
            <a:spLocks noGrp="1"/>
          </p:cNvSpPr>
          <p:nvPr>
            <p:ph sz="quarter" idx="13"/>
          </p:nvPr>
        </p:nvSpPr>
        <p:spPr>
          <a:xfrm>
            <a:off x="323850" y="1844675"/>
            <a:ext cx="8569325" cy="2808288"/>
          </a:xfrm>
        </p:spPr>
        <p:txBody>
          <a:bodyPr/>
          <a:lstStyle/>
          <a:p>
            <a:pPr marL="44450" indent="0" algn="just">
              <a:buFont typeface="Georgia" pitchFamily="18" charset="0"/>
              <a:buNone/>
            </a:pPr>
            <a:endParaRPr lang="ru-RU" sz="1800" smtClean="0"/>
          </a:p>
          <a:p>
            <a:pPr marL="44450" indent="0" algn="just">
              <a:buFont typeface="Georgia" pitchFamily="18" charset="0"/>
              <a:buNone/>
            </a:pPr>
            <a:endParaRPr lang="ru-RU" sz="1800" smtClean="0"/>
          </a:p>
        </p:txBody>
      </p:sp>
      <p:sp>
        <p:nvSpPr>
          <p:cNvPr id="5" name="TextBox 4"/>
          <p:cNvSpPr txBox="1"/>
          <p:nvPr/>
        </p:nvSpPr>
        <p:spPr>
          <a:xfrm>
            <a:off x="827088" y="1628775"/>
            <a:ext cx="7561262" cy="2554288"/>
          </a:xfrm>
          <a:prstGeom prst="rect">
            <a:avLst/>
          </a:prstGeom>
          <a:noFill/>
        </p:spPr>
        <p:txBody>
          <a:bodyPr>
            <a:spAutoFit/>
          </a:bodyPr>
          <a:lstStyle/>
          <a:p>
            <a:pPr marL="342900" indent="-342900" algn="just" fontAlgn="auto">
              <a:spcBef>
                <a:spcPts val="0"/>
              </a:spcBef>
              <a:spcAft>
                <a:spcPts val="0"/>
              </a:spcAft>
              <a:buFont typeface="Arial" panose="020B0604020202020204" pitchFamily="34" charset="0"/>
              <a:buChar char="•"/>
              <a:defRPr/>
            </a:pPr>
            <a:r>
              <a:rPr lang="ru-RU" sz="2000" dirty="0">
                <a:latin typeface="+mn-lt"/>
                <a:cs typeface="+mn-cs"/>
              </a:rPr>
              <a:t>Отсутствие блока целевых показателей реализации мероприятий;</a:t>
            </a:r>
          </a:p>
          <a:p>
            <a:pPr algn="just" fontAlgn="auto">
              <a:spcBef>
                <a:spcPts val="0"/>
              </a:spcBef>
              <a:spcAft>
                <a:spcPts val="0"/>
              </a:spcAft>
              <a:defRPr/>
            </a:pPr>
            <a:endParaRPr lang="ru-RU" sz="2000" dirty="0">
              <a:latin typeface="+mn-lt"/>
              <a:cs typeface="+mn-cs"/>
            </a:endParaRPr>
          </a:p>
          <a:p>
            <a:pPr marL="342900" indent="-342900" algn="just" fontAlgn="auto">
              <a:spcBef>
                <a:spcPts val="0"/>
              </a:spcBef>
              <a:spcAft>
                <a:spcPts val="0"/>
              </a:spcAft>
              <a:buFont typeface="Arial" panose="020B0604020202020204" pitchFamily="34" charset="0"/>
              <a:buChar char="•"/>
              <a:defRPr/>
            </a:pPr>
            <a:r>
              <a:rPr lang="ru-RU" sz="2000" dirty="0">
                <a:latin typeface="+mn-lt"/>
                <a:cs typeface="+mn-cs"/>
              </a:rPr>
              <a:t>Выделение какого-либо рынка, наличие мероприятий , но отсутствие целевых показателей по данному рынку (и наоборот);</a:t>
            </a:r>
          </a:p>
          <a:p>
            <a:pPr algn="just" fontAlgn="auto">
              <a:spcBef>
                <a:spcPts val="0"/>
              </a:spcBef>
              <a:spcAft>
                <a:spcPts val="0"/>
              </a:spcAft>
              <a:defRPr/>
            </a:pPr>
            <a:endParaRPr lang="ru-RU" sz="2000" dirty="0">
              <a:latin typeface="+mn-lt"/>
              <a:cs typeface="+mn-cs"/>
            </a:endParaRPr>
          </a:p>
          <a:p>
            <a:pPr marL="342900" indent="-342900" algn="just" fontAlgn="auto">
              <a:spcBef>
                <a:spcPts val="0"/>
              </a:spcBef>
              <a:spcAft>
                <a:spcPts val="0"/>
              </a:spcAft>
              <a:buFont typeface="Arial" panose="020B0604020202020204" pitchFamily="34" charset="0"/>
              <a:buChar char="•"/>
              <a:defRPr/>
            </a:pPr>
            <a:r>
              <a:rPr lang="ru-RU" sz="2000" dirty="0">
                <a:latin typeface="+mn-lt"/>
                <a:cs typeface="+mn-cs"/>
              </a:rPr>
              <a:t>Утверждение проекта «дорожной карты» не документом</a:t>
            </a:r>
            <a:endParaRPr lang="ru-RU" sz="2000" dirty="0">
              <a:latin typeface="+mn-lt"/>
              <a:cs typeface="+mn-cs"/>
            </a:endParaRPr>
          </a:p>
        </p:txBody>
      </p:sp>
      <p:sp>
        <p:nvSpPr>
          <p:cNvPr id="34820" name="TextBox 5"/>
          <p:cNvSpPr txBox="1">
            <a:spLocks noChangeArrowheads="1"/>
          </p:cNvSpPr>
          <p:nvPr/>
        </p:nvSpPr>
        <p:spPr bwMode="auto">
          <a:xfrm>
            <a:off x="1042988" y="4941888"/>
            <a:ext cx="7129462" cy="1200150"/>
          </a:xfrm>
          <a:prstGeom prst="rect">
            <a:avLst/>
          </a:prstGeom>
          <a:solidFill>
            <a:schemeClr val="bg1"/>
          </a:solidFill>
          <a:ln w="57150">
            <a:solidFill>
              <a:srgbClr val="FF0000"/>
            </a:solidFill>
            <a:miter lim="800000"/>
            <a:headEnd/>
            <a:tailEnd/>
          </a:ln>
        </p:spPr>
        <p:txBody>
          <a:bodyPr>
            <a:spAutoFit/>
          </a:bodyPr>
          <a:lstStyle/>
          <a:p>
            <a:pPr algn="ctr"/>
            <a:r>
              <a:rPr lang="ru-RU" b="1">
                <a:solidFill>
                  <a:srgbClr val="FF0000"/>
                </a:solidFill>
                <a:latin typeface="Trebuchet MS" pitchFamily="34" charset="0"/>
              </a:rPr>
              <a:t>Утвержденные муниципальные «дорожные карты» необходимо направить в Министерство развития конкуренции и экономики на адрес электронной почты: </a:t>
            </a:r>
            <a:r>
              <a:rPr lang="en-US" b="1">
                <a:solidFill>
                  <a:srgbClr val="FF0000"/>
                </a:solidFill>
                <a:latin typeface="Trebuchet MS" pitchFamily="34" charset="0"/>
              </a:rPr>
              <a:t>prognoz417@mail.ru</a:t>
            </a:r>
            <a:endParaRPr lang="ru-RU" b="1">
              <a:solidFill>
                <a:srgbClr val="FF0000"/>
              </a:solidFill>
              <a:latin typeface="Trebuchet MS"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348880"/>
            <a:ext cx="5976664" cy="1656184"/>
          </a:xfrm>
        </p:spPr>
        <p:txBody>
          <a:bodyPr/>
          <a:lstStyle/>
          <a:p>
            <a:pPr marL="0" indent="0" fontAlgn="auto">
              <a:spcAft>
                <a:spcPts val="0"/>
              </a:spcAft>
              <a:buClr>
                <a:schemeClr val="accent6">
                  <a:lumMod val="75000"/>
                </a:schemeClr>
              </a:buClr>
              <a:buFont typeface="Georgia" pitchFamily="18" charset="0"/>
              <a:buNone/>
              <a:defRPr/>
            </a:pPr>
            <a:r>
              <a:rPr lang="ru-RU" sz="4000" dirty="0" smtClean="0">
                <a:effectLst/>
              </a:rPr>
              <a:t>Спасибо за внимание!</a:t>
            </a:r>
            <a:endParaRPr lang="ru-RU" sz="400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76672"/>
            <a:ext cx="7704856" cy="1143000"/>
          </a:xfrm>
        </p:spPr>
        <p:txBody>
          <a:bodyPr/>
          <a:lstStyle/>
          <a:p>
            <a:pPr marL="0" indent="0" fontAlgn="auto">
              <a:spcAft>
                <a:spcPts val="0"/>
              </a:spcAft>
              <a:buClr>
                <a:schemeClr val="accent6">
                  <a:lumMod val="75000"/>
                </a:schemeClr>
              </a:buClr>
              <a:buFont typeface="Georgia" pitchFamily="18" charset="0"/>
              <a:buNone/>
              <a:defRPr/>
            </a:pPr>
            <a:r>
              <a:rPr lang="ru-RU" dirty="0" smtClean="0">
                <a:effectLst/>
              </a:rPr>
              <a:t>Задачи обучающего семинара</a:t>
            </a:r>
            <a:endParaRPr lang="ru-RU" dirty="0">
              <a:effectLst/>
            </a:endParaRPr>
          </a:p>
        </p:txBody>
      </p:sp>
      <p:sp>
        <p:nvSpPr>
          <p:cNvPr id="15362" name="Объект 2"/>
          <p:cNvSpPr>
            <a:spLocks noGrp="1"/>
          </p:cNvSpPr>
          <p:nvPr>
            <p:ph sz="quarter" idx="13"/>
          </p:nvPr>
        </p:nvSpPr>
        <p:spPr>
          <a:xfrm>
            <a:off x="1116013" y="2401888"/>
            <a:ext cx="7416800" cy="3475037"/>
          </a:xfrm>
        </p:spPr>
        <p:txBody>
          <a:bodyPr/>
          <a:lstStyle/>
          <a:p>
            <a:pPr marL="44450" indent="0" algn="just">
              <a:buFont typeface="Georgia" pitchFamily="18" charset="0"/>
              <a:buNone/>
            </a:pPr>
            <a:r>
              <a:rPr lang="ru-RU" sz="2400" smtClean="0"/>
              <a:t>- ознакомление и информирование специалистов администраций муниципальных образований Ульяновской области о работе по внедрению Стандарта развития конкуренции в Ульяновской области;</a:t>
            </a:r>
          </a:p>
          <a:p>
            <a:pPr marL="44450" indent="0" algn="just">
              <a:buFont typeface="Georgia" pitchFamily="18" charset="0"/>
              <a:buNone/>
            </a:pPr>
            <a:r>
              <a:rPr lang="ru-RU" sz="2400" smtClean="0"/>
              <a:t>- информирование о нормативно-правовой базе, регламентирующей деятельность по развитию конкурентной среды на рынках товаров и услуг.</a:t>
            </a:r>
          </a:p>
          <a:p>
            <a:pPr marL="44450" indent="0">
              <a:buFont typeface="Georgia" pitchFamily="18" charset="0"/>
              <a:buNone/>
            </a:pPr>
            <a:endParaRPr lang="ru-RU"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88640"/>
            <a:ext cx="7704856" cy="1143000"/>
          </a:xfrm>
        </p:spPr>
        <p:txBody>
          <a:bodyPr/>
          <a:lstStyle/>
          <a:p>
            <a:pPr marL="0" indent="0" fontAlgn="auto">
              <a:spcAft>
                <a:spcPts val="0"/>
              </a:spcAft>
              <a:buClr>
                <a:schemeClr val="accent6">
                  <a:lumMod val="75000"/>
                </a:schemeClr>
              </a:buClr>
              <a:buFont typeface="Georgia" pitchFamily="18" charset="0"/>
              <a:buNone/>
              <a:defRPr/>
            </a:pPr>
            <a:r>
              <a:rPr lang="ru-RU" dirty="0" smtClean="0">
                <a:effectLst/>
              </a:rPr>
              <a:t>Цели обучающего семинара</a:t>
            </a:r>
            <a:endParaRPr lang="ru-RU" dirty="0">
              <a:effectLst/>
            </a:endParaRPr>
          </a:p>
        </p:txBody>
      </p:sp>
      <p:sp>
        <p:nvSpPr>
          <p:cNvPr id="16386" name="Объект 2"/>
          <p:cNvSpPr>
            <a:spLocks noGrp="1"/>
          </p:cNvSpPr>
          <p:nvPr>
            <p:ph sz="quarter" idx="13"/>
          </p:nvPr>
        </p:nvSpPr>
        <p:spPr>
          <a:xfrm>
            <a:off x="395288" y="1557338"/>
            <a:ext cx="8424862" cy="4535487"/>
          </a:xfrm>
        </p:spPr>
        <p:txBody>
          <a:bodyPr/>
          <a:lstStyle/>
          <a:p>
            <a:pPr marL="44450" indent="0" algn="just">
              <a:buFont typeface="Georgia" pitchFamily="18" charset="0"/>
              <a:buNone/>
            </a:pPr>
            <a:r>
              <a:rPr lang="ru-RU" sz="1500" smtClean="0"/>
              <a:t>- первичное ознакомление со Стандартом развития конкуренции в субъектах Российской Федерации, утвержденным Распоряжением Правительства Российской Федерации от 5 сентября 2015 г. № 1738-р, определение основных целей и механизмов его внедрения;</a:t>
            </a:r>
          </a:p>
          <a:p>
            <a:pPr marL="44450" indent="0" algn="just">
              <a:buFont typeface="Georgia" pitchFamily="18" charset="0"/>
              <a:buNone/>
            </a:pPr>
            <a:r>
              <a:rPr lang="ru-RU" sz="1500" smtClean="0"/>
              <a:t>- изучение направлений взаимодействия с уполномоченным органом исполнительной власти Ульяновской области для реализации системного и единообразного подхода к деятельности по развитию конкуренции на всей территории Российской Федерации с учетом специфики функционирования региональной экономики и рынков;</a:t>
            </a:r>
          </a:p>
          <a:p>
            <a:pPr marL="44450" indent="0" algn="just">
              <a:buFont typeface="Georgia" pitchFamily="18" charset="0"/>
              <a:buNone/>
            </a:pPr>
            <a:r>
              <a:rPr lang="ru-RU" sz="1500" smtClean="0"/>
              <a:t>- получение необходимых в профессиональной деятельности знаний об общих требованиях к осуществлению деятельности органов местного самоуправления муниципальных образований Ульяновской области, направленной на создание условий для развития конкуренции в отраслях экономической деятельности хозяйствующих субъектов данной территории;</a:t>
            </a:r>
          </a:p>
          <a:p>
            <a:pPr marL="44450" indent="0" algn="just">
              <a:buFont typeface="Georgia" pitchFamily="18" charset="0"/>
              <a:buNone/>
            </a:pPr>
            <a:r>
              <a:rPr lang="ru-RU" sz="1500" smtClean="0"/>
              <a:t>- развитие у специалистов структурных подразделений администраций муниципальных образований требуемых профессиональных компетенций, формирование необходимых практических умений и навыков, необходимых для эффективного проведения работы по внедрению Стандарта развития конкуренции в Ульяновской области;</a:t>
            </a:r>
          </a:p>
          <a:p>
            <a:pPr marL="44450" indent="0" algn="just">
              <a:buFont typeface="Georgia" pitchFamily="18" charset="0"/>
              <a:buNone/>
            </a:pPr>
            <a:r>
              <a:rPr lang="ru-RU" sz="1500" smtClean="0"/>
              <a:t>- поддержание и повышение уровня квалификации, необходимой для надлежащего исполнения должностных обязанностей, в том числе обновление теоретических и практических знаний и навыков.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88640"/>
            <a:ext cx="7704856" cy="1143000"/>
          </a:xfrm>
        </p:spPr>
        <p:txBody>
          <a:bodyPr/>
          <a:lstStyle/>
          <a:p>
            <a:pPr marL="0" indent="0" fontAlgn="auto">
              <a:spcAft>
                <a:spcPts val="0"/>
              </a:spcAft>
              <a:buClr>
                <a:schemeClr val="accent6">
                  <a:lumMod val="75000"/>
                </a:schemeClr>
              </a:buClr>
              <a:buFont typeface="Georgia" pitchFamily="18" charset="0"/>
              <a:buNone/>
              <a:defRPr/>
            </a:pPr>
            <a:r>
              <a:rPr lang="ru-RU" sz="3200" dirty="0" smtClean="0">
                <a:effectLst/>
              </a:rPr>
              <a:t>Стандарт развития конкуренции в субъектах Российской Федерации</a:t>
            </a:r>
            <a:endParaRPr lang="ru-RU" sz="3200" dirty="0">
              <a:effectLst/>
            </a:endParaRPr>
          </a:p>
        </p:txBody>
      </p:sp>
      <p:sp>
        <p:nvSpPr>
          <p:cNvPr id="3" name="Объект 2"/>
          <p:cNvSpPr>
            <a:spLocks noGrp="1"/>
          </p:cNvSpPr>
          <p:nvPr>
            <p:ph sz="quarter" idx="13"/>
          </p:nvPr>
        </p:nvSpPr>
        <p:spPr>
          <a:xfrm>
            <a:off x="395288" y="1557338"/>
            <a:ext cx="8424862" cy="4535487"/>
          </a:xfrm>
        </p:spPr>
        <p:txBody>
          <a:bodyPr rtlCol="0">
            <a:noAutofit/>
          </a:bodyPr>
          <a:lstStyle/>
          <a:p>
            <a:pPr marL="45720" indent="0" algn="ctr" fontAlgn="auto">
              <a:buClr>
                <a:schemeClr val="accent6">
                  <a:lumMod val="75000"/>
                </a:schemeClr>
              </a:buClr>
              <a:buFont typeface="Georgia" pitchFamily="18" charset="0"/>
              <a:buNone/>
              <a:defRPr/>
            </a:pPr>
            <a:r>
              <a:rPr lang="ru-RU" sz="2800" dirty="0" smtClean="0">
                <a:solidFill>
                  <a:schemeClr val="tx1">
                    <a:lumMod val="75000"/>
                    <a:lumOff val="25000"/>
                  </a:schemeClr>
                </a:solidFill>
              </a:rPr>
              <a:t>Утвержден Распоряжением Правительства Российской Федерации от 05 сентября 2015 года № 1738-р</a:t>
            </a:r>
          </a:p>
          <a:p>
            <a:pPr marL="45720" indent="0" algn="just" fontAlgn="auto">
              <a:buClr>
                <a:schemeClr val="accent6">
                  <a:lumMod val="75000"/>
                </a:schemeClr>
              </a:buClr>
              <a:buFont typeface="Georgia" pitchFamily="18" charset="0"/>
              <a:buNone/>
              <a:defRPr/>
            </a:pPr>
            <a:r>
              <a:rPr lang="ru-RU" sz="2000" u="sng" dirty="0" smtClean="0">
                <a:solidFill>
                  <a:schemeClr val="tx1">
                    <a:lumMod val="75000"/>
                    <a:lumOff val="25000"/>
                  </a:schemeClr>
                </a:solidFill>
              </a:rPr>
              <a:t>Стандарт разработан:</a:t>
            </a:r>
          </a:p>
          <a:p>
            <a:pPr indent="-182880" algn="just" fontAlgn="auto">
              <a:buClr>
                <a:schemeClr val="accent6">
                  <a:lumMod val="75000"/>
                </a:schemeClr>
              </a:buClr>
              <a:buFontTx/>
              <a:buChar char="-"/>
              <a:defRPr/>
            </a:pPr>
            <a:r>
              <a:rPr lang="ru-RU" sz="2000" dirty="0" smtClean="0">
                <a:solidFill>
                  <a:schemeClr val="tx1">
                    <a:lumMod val="75000"/>
                    <a:lumOff val="25000"/>
                  </a:schemeClr>
                </a:solidFill>
              </a:rPr>
              <a:t>Аналитический центр при Правительстве РФ;</a:t>
            </a:r>
          </a:p>
          <a:p>
            <a:pPr indent="-182880" algn="just" fontAlgn="auto">
              <a:buClr>
                <a:schemeClr val="accent6">
                  <a:lumMod val="75000"/>
                </a:schemeClr>
              </a:buClr>
              <a:buFontTx/>
              <a:buChar char="-"/>
              <a:defRPr/>
            </a:pPr>
            <a:r>
              <a:rPr lang="ru-RU" sz="2000" dirty="0" smtClean="0">
                <a:solidFill>
                  <a:schemeClr val="tx1">
                    <a:lumMod val="75000"/>
                    <a:lumOff val="25000"/>
                  </a:schemeClr>
                </a:solidFill>
              </a:rPr>
              <a:t>ФАС России;</a:t>
            </a:r>
          </a:p>
          <a:p>
            <a:pPr indent="-182880" algn="just" fontAlgn="auto">
              <a:buClr>
                <a:schemeClr val="accent6">
                  <a:lumMod val="75000"/>
                </a:schemeClr>
              </a:buClr>
              <a:buFontTx/>
              <a:buChar char="-"/>
              <a:defRPr/>
            </a:pPr>
            <a:r>
              <a:rPr lang="ru-RU" sz="2000" dirty="0" smtClean="0">
                <a:solidFill>
                  <a:schemeClr val="tx1">
                    <a:lumMod val="75000"/>
                    <a:lumOff val="25000"/>
                  </a:schemeClr>
                </a:solidFill>
              </a:rPr>
              <a:t>Агентство стратегических инициатив по продвижению новых проектов;</a:t>
            </a:r>
          </a:p>
          <a:p>
            <a:pPr indent="-182880" algn="just" fontAlgn="auto">
              <a:buClr>
                <a:schemeClr val="accent6">
                  <a:lumMod val="75000"/>
                </a:schemeClr>
              </a:buClr>
              <a:buFontTx/>
              <a:buChar char="-"/>
              <a:defRPr/>
            </a:pPr>
            <a:r>
              <a:rPr lang="ru-RU" sz="2000" dirty="0" smtClean="0">
                <a:solidFill>
                  <a:schemeClr val="tx1">
                    <a:lumMod val="75000"/>
                    <a:lumOff val="25000"/>
                  </a:schemeClr>
                </a:solidFill>
              </a:rPr>
              <a:t>Министерство экономического развития РФ</a:t>
            </a:r>
            <a:endParaRPr lang="ru-RU" sz="2000" dirty="0">
              <a:solidFill>
                <a:schemeClr val="tx1">
                  <a:lumMod val="75000"/>
                  <a:lumOff val="25000"/>
                </a:schemeClr>
              </a:solidFill>
            </a:endParaRPr>
          </a:p>
        </p:txBody>
      </p:sp>
      <p:sp>
        <p:nvSpPr>
          <p:cNvPr id="4" name="TextBox 3"/>
          <p:cNvSpPr txBox="1"/>
          <p:nvPr/>
        </p:nvSpPr>
        <p:spPr>
          <a:xfrm>
            <a:off x="971550" y="5445125"/>
            <a:ext cx="7561263" cy="1077913"/>
          </a:xfrm>
          <a:prstGeom prst="rect">
            <a:avLst/>
          </a:prstGeom>
          <a:ln w="57150">
            <a:solidFill>
              <a:srgbClr val="FF0000"/>
            </a:solidFill>
          </a:ln>
        </p:spPr>
        <p:style>
          <a:lnRef idx="2">
            <a:schemeClr val="dk1"/>
          </a:lnRef>
          <a:fillRef idx="1">
            <a:schemeClr val="lt1"/>
          </a:fillRef>
          <a:effectRef idx="0">
            <a:schemeClr val="dk1"/>
          </a:effectRef>
          <a:fontRef idx="minor">
            <a:schemeClr val="dk1"/>
          </a:fontRef>
        </p:style>
        <p:txBody>
          <a:bodyPr>
            <a:spAutoFit/>
          </a:bodyPr>
          <a:lstStyle/>
          <a:p>
            <a:pPr algn="ctr" fontAlgn="auto">
              <a:spcBef>
                <a:spcPts val="0"/>
              </a:spcBef>
              <a:spcAft>
                <a:spcPts val="0"/>
              </a:spcAft>
              <a:defRPr/>
            </a:pPr>
            <a:r>
              <a:rPr lang="ru-RU" sz="3200" b="1" dirty="0">
                <a:solidFill>
                  <a:srgbClr val="FF0000"/>
                </a:solidFill>
              </a:rPr>
              <a:t>Обязателен к внедрению всеми субъектами РФ</a:t>
            </a:r>
            <a:endParaRPr lang="ru-RU" sz="32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88640"/>
            <a:ext cx="7704856" cy="1143000"/>
          </a:xfrm>
        </p:spPr>
        <p:txBody>
          <a:bodyPr/>
          <a:lstStyle/>
          <a:p>
            <a:pPr marL="0" indent="0" fontAlgn="auto">
              <a:spcAft>
                <a:spcPts val="0"/>
              </a:spcAft>
              <a:buClr>
                <a:schemeClr val="accent6">
                  <a:lumMod val="75000"/>
                </a:schemeClr>
              </a:buClr>
              <a:buFont typeface="Georgia" pitchFamily="18" charset="0"/>
              <a:buNone/>
              <a:defRPr/>
            </a:pPr>
            <a:r>
              <a:rPr lang="ru-RU" dirty="0" smtClean="0">
                <a:effectLst/>
              </a:rPr>
              <a:t>Цели Стандарта</a:t>
            </a:r>
            <a:endParaRPr lang="ru-RU" dirty="0">
              <a:effectLst/>
            </a:endParaRPr>
          </a:p>
        </p:txBody>
      </p:sp>
      <p:sp>
        <p:nvSpPr>
          <p:cNvPr id="18434" name="Объект 2"/>
          <p:cNvSpPr>
            <a:spLocks noGrp="1"/>
          </p:cNvSpPr>
          <p:nvPr>
            <p:ph sz="quarter" idx="13"/>
          </p:nvPr>
        </p:nvSpPr>
        <p:spPr>
          <a:xfrm>
            <a:off x="395288" y="1484313"/>
            <a:ext cx="8424862" cy="4537075"/>
          </a:xfrm>
        </p:spPr>
        <p:txBody>
          <a:bodyPr/>
          <a:lstStyle/>
          <a:p>
            <a:pPr marL="44450" indent="0" algn="just">
              <a:buFont typeface="Georgia" pitchFamily="18" charset="0"/>
              <a:buNone/>
            </a:pPr>
            <a:r>
              <a:rPr lang="ru-RU" sz="1600" smtClean="0"/>
              <a:t>-	 </a:t>
            </a:r>
            <a:r>
              <a:rPr lang="ru-RU" sz="1800" smtClean="0"/>
              <a:t>установление требований к осуществлению деятельности органов исполнительной власти субъектов Российской Федерации, направленной на создание условий для развития конкуренции в отраслях экономической деятельности хозяйствующих субъектов данной территории;</a:t>
            </a:r>
          </a:p>
          <a:p>
            <a:pPr marL="44450" indent="0" algn="just">
              <a:buFont typeface="Georgia" pitchFamily="18" charset="0"/>
              <a:buNone/>
            </a:pPr>
            <a:r>
              <a:rPr lang="ru-RU" sz="1800" smtClean="0"/>
              <a:t>-	 обеспечение реализации системного и единообразного подхода к деятельности по развитию конкуренции на всей территории Российской Федерации с учетом специфики функционирования региональной экономики и рынков;</a:t>
            </a:r>
          </a:p>
          <a:p>
            <a:pPr marL="44450" indent="0" algn="just">
              <a:buFont typeface="Georgia" pitchFamily="18" charset="0"/>
              <a:buNone/>
            </a:pPr>
            <a:r>
              <a:rPr lang="ru-RU" sz="1800" smtClean="0"/>
              <a:t>-         формирование прозрачной системы работы региональных органов государственной власти в части реализации результативных и эффективных мер по развитию конкуренции в интересах конечного потребителя товаров и услуг, субъектов предпринимательской деятельности, граждан Российской Федерации и общества в целом;</a:t>
            </a:r>
          </a:p>
          <a:p>
            <a:pPr marL="44450" indent="0" algn="just">
              <a:buFont typeface="Georgia" pitchFamily="18" charset="0"/>
              <a:buNone/>
            </a:pPr>
            <a:r>
              <a:rPr lang="ru-RU" sz="1800" smtClean="0"/>
              <a:t>-        создание стимулов и условий для развития и защиты субъектов малого и среднего предпринимательства</a:t>
            </a:r>
            <a:endParaRPr lang="ru-RU" sz="1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88640"/>
            <a:ext cx="7704856" cy="1143000"/>
          </a:xfrm>
        </p:spPr>
        <p:txBody>
          <a:bodyPr/>
          <a:lstStyle/>
          <a:p>
            <a:pPr marL="0" indent="0" fontAlgn="auto">
              <a:spcAft>
                <a:spcPts val="0"/>
              </a:spcAft>
              <a:buClr>
                <a:schemeClr val="accent6">
                  <a:lumMod val="75000"/>
                </a:schemeClr>
              </a:buClr>
              <a:buFont typeface="Georgia" pitchFamily="18" charset="0"/>
              <a:buNone/>
              <a:defRPr/>
            </a:pPr>
            <a:r>
              <a:rPr lang="ru-RU" dirty="0" smtClean="0">
                <a:effectLst/>
              </a:rPr>
              <a:t>Задачи Стандарта</a:t>
            </a:r>
            <a:endParaRPr lang="ru-RU" dirty="0">
              <a:effectLst/>
            </a:endParaRPr>
          </a:p>
        </p:txBody>
      </p:sp>
      <p:sp>
        <p:nvSpPr>
          <p:cNvPr id="19458" name="Объект 2"/>
          <p:cNvSpPr>
            <a:spLocks noGrp="1"/>
          </p:cNvSpPr>
          <p:nvPr>
            <p:ph sz="quarter" idx="13"/>
          </p:nvPr>
        </p:nvSpPr>
        <p:spPr>
          <a:xfrm>
            <a:off x="395288" y="1196975"/>
            <a:ext cx="8424862" cy="4535488"/>
          </a:xfrm>
        </p:spPr>
        <p:txBody>
          <a:bodyPr/>
          <a:lstStyle/>
          <a:p>
            <a:pPr marL="44450" indent="0" algn="just">
              <a:buFont typeface="Georgia" pitchFamily="18" charset="0"/>
              <a:buNone/>
            </a:pPr>
            <a:r>
              <a:rPr lang="ru-RU" sz="1800" smtClean="0"/>
              <a:t>- создание на региональном уровне условий для развития конкуренции;</a:t>
            </a:r>
          </a:p>
          <a:p>
            <a:pPr marL="44450" indent="0" algn="just">
              <a:buFont typeface="Georgia" pitchFamily="18" charset="0"/>
              <a:buNone/>
            </a:pPr>
            <a:r>
              <a:rPr lang="ru-RU" sz="1800" smtClean="0"/>
              <a:t>- учет региональных особенностей при развитии конкуренции на большей части рынков и в отраслях;</a:t>
            </a:r>
          </a:p>
          <a:p>
            <a:pPr marL="44450" indent="0" algn="just">
              <a:buFont typeface="Georgia" pitchFamily="18" charset="0"/>
              <a:buNone/>
            </a:pPr>
            <a:r>
              <a:rPr lang="ru-RU" sz="1800" smtClean="0"/>
              <a:t>- создание системы распространения лучших практик развития конкуренции;</a:t>
            </a:r>
          </a:p>
          <a:p>
            <a:pPr marL="44450" indent="0" algn="just">
              <a:buFont typeface="Georgia" pitchFamily="18" charset="0"/>
              <a:buNone/>
            </a:pPr>
            <a:r>
              <a:rPr lang="ru-RU" sz="1800" smtClean="0"/>
              <a:t>- снижение административных барьеров выхода на региональные и муниципальные рынки;</a:t>
            </a:r>
          </a:p>
          <a:p>
            <a:pPr marL="44450" indent="0" algn="just">
              <a:buFont typeface="Georgia" pitchFamily="18" charset="0"/>
              <a:buNone/>
            </a:pPr>
            <a:r>
              <a:rPr lang="ru-RU" sz="1800" smtClean="0"/>
              <a:t>- внедрения региональных мер поддержки малого и среднего бизнеса в приоритетных отраслях (с учетом особенностей каждого региона). Особое внимание нужно обратить на поддержку стартапов и вовлечение широких слоев населения в предпринимательство;</a:t>
            </a:r>
          </a:p>
          <a:p>
            <a:pPr marL="44450" indent="0" algn="just">
              <a:buFont typeface="Georgia" pitchFamily="18" charset="0"/>
              <a:buNone/>
            </a:pPr>
            <a:r>
              <a:rPr lang="ru-RU" sz="1800" smtClean="0"/>
              <a:t>- снижение доли государственного сектора в экономике региона до эффективного уровня, демонополизация и разгосударствление;</a:t>
            </a:r>
          </a:p>
          <a:p>
            <a:pPr marL="44450" indent="0" algn="just">
              <a:buFont typeface="Georgia" pitchFamily="18" charset="0"/>
              <a:buNone/>
            </a:pPr>
            <a:r>
              <a:rPr lang="ru-RU" sz="1800" smtClean="0"/>
              <a:t>- повышение открытости деятельности органов исполнительной власти и органов местного самоуправления, максимально полное размещение информации о доступах на рынки и к ресурсам.</a:t>
            </a:r>
          </a:p>
          <a:p>
            <a:pPr marL="44450" indent="0" algn="just">
              <a:buFont typeface="Georgia" pitchFamily="18" charset="0"/>
              <a:buNone/>
            </a:pPr>
            <a:endParaRPr lang="ru-RU" sz="15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260648"/>
            <a:ext cx="8064896" cy="792088"/>
          </a:xfrm>
        </p:spPr>
        <p:txBody>
          <a:bodyPr/>
          <a:lstStyle/>
          <a:p>
            <a:pPr marL="0" indent="0" fontAlgn="auto">
              <a:spcAft>
                <a:spcPts val="0"/>
              </a:spcAft>
              <a:buClr>
                <a:schemeClr val="accent6">
                  <a:lumMod val="75000"/>
                </a:schemeClr>
              </a:buClr>
              <a:buFont typeface="Georgia" pitchFamily="18" charset="0"/>
              <a:buNone/>
              <a:defRPr/>
            </a:pPr>
            <a:r>
              <a:rPr lang="ru-RU" sz="3600" dirty="0" smtClean="0">
                <a:effectLst/>
              </a:rPr>
              <a:t>Перечень документов к изучению</a:t>
            </a:r>
            <a:endParaRPr lang="ru-RU" sz="3600" dirty="0">
              <a:effectLst/>
            </a:endParaRPr>
          </a:p>
        </p:txBody>
      </p:sp>
      <p:sp>
        <p:nvSpPr>
          <p:cNvPr id="20482" name="Объект 2"/>
          <p:cNvSpPr>
            <a:spLocks noGrp="1"/>
          </p:cNvSpPr>
          <p:nvPr>
            <p:ph sz="quarter" idx="13"/>
          </p:nvPr>
        </p:nvSpPr>
        <p:spPr>
          <a:xfrm>
            <a:off x="395288" y="1557338"/>
            <a:ext cx="8424862" cy="4535487"/>
          </a:xfrm>
        </p:spPr>
        <p:txBody>
          <a:bodyPr/>
          <a:lstStyle/>
          <a:p>
            <a:pPr marL="44450" indent="0" algn="just">
              <a:buFont typeface="Georgia" pitchFamily="18" charset="0"/>
              <a:buNone/>
            </a:pPr>
            <a:r>
              <a:rPr lang="ru-RU" sz="1700" smtClean="0"/>
              <a:t>1. Федеральный закон 26 июля 2006 года № 153-Ф3 «О защите конкуренции».</a:t>
            </a:r>
          </a:p>
          <a:p>
            <a:pPr marL="44450" indent="0" algn="just">
              <a:buFont typeface="Georgia" pitchFamily="18" charset="0"/>
              <a:buNone/>
            </a:pPr>
            <a:r>
              <a:rPr lang="ru-RU" sz="1700" smtClean="0"/>
              <a:t>2. Федеральный закон от 28 декабря 2009 года № 381-ФЗ «Об основах государственного регулирования торговой деятельности в Российской Федерации».</a:t>
            </a:r>
          </a:p>
          <a:p>
            <a:pPr marL="44450" indent="0" algn="just">
              <a:buFont typeface="Georgia" pitchFamily="18" charset="0"/>
              <a:buNone/>
            </a:pPr>
            <a:r>
              <a:rPr lang="ru-RU" sz="1700" smtClean="0"/>
              <a:t>3. Распоряжение Правительства Российской Федерации от 5 сентября 2015 г. № 1738-р «Стандарт развития конкуренции в субъектах Российской Федерации».</a:t>
            </a:r>
          </a:p>
          <a:p>
            <a:pPr marL="44450" indent="0" algn="just">
              <a:buFont typeface="Georgia" pitchFamily="18" charset="0"/>
              <a:buNone/>
            </a:pPr>
            <a:r>
              <a:rPr lang="ru-RU" sz="1700" smtClean="0"/>
              <a:t>4. Постановление Правительства РФ от 26 ноября 2015 г. № 1270 «О внесении изменений в некоторые акты Правительства Российской Федерации».</a:t>
            </a:r>
          </a:p>
          <a:p>
            <a:pPr marL="44450" indent="0" algn="just">
              <a:buFont typeface="Georgia" pitchFamily="18" charset="0"/>
              <a:buNone/>
            </a:pPr>
            <a:r>
              <a:rPr lang="ru-RU" sz="1700" smtClean="0"/>
              <a:t>5. Распоряжение Правительства РФ от 19 сентября 2013 г. № 1689-р «Об утверждении Концепции и плана мероприятий («дорожной карты») по созданию и развитию механизмов общественного контроля за деятельностью субъектов естественных монополий с участием потребителей».</a:t>
            </a:r>
          </a:p>
          <a:p>
            <a:pPr marL="44450" indent="0" algn="just">
              <a:buFont typeface="Georgia" pitchFamily="18" charset="0"/>
              <a:buNone/>
            </a:pPr>
            <a:r>
              <a:rPr lang="ru-RU" sz="1700" smtClean="0"/>
              <a:t>6. Распоряжение Правительства Российской Федерации от 10 февраля 2015 г. № 190-р, которым вносятся изменения в Распоряжение Правительства Российской Федерации от 10 апреля 2014 года № 570-Р.</a:t>
            </a:r>
          </a:p>
          <a:p>
            <a:pPr marL="44450" indent="0" algn="just">
              <a:buFont typeface="Georgia" pitchFamily="18" charset="0"/>
              <a:buNone/>
            </a:pPr>
            <a:endParaRPr lang="ru-RU" sz="15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80920" cy="648072"/>
          </a:xfrm>
        </p:spPr>
        <p:txBody>
          <a:bodyPr/>
          <a:lstStyle/>
          <a:p>
            <a:pPr marL="0" indent="0" fontAlgn="auto">
              <a:spcAft>
                <a:spcPts val="0"/>
              </a:spcAft>
              <a:buClr>
                <a:schemeClr val="accent6">
                  <a:lumMod val="75000"/>
                </a:schemeClr>
              </a:buClr>
              <a:buFont typeface="Georgia" pitchFamily="18" charset="0"/>
              <a:buNone/>
              <a:defRPr/>
            </a:pPr>
            <a:r>
              <a:rPr lang="ru-RU" sz="3600" dirty="0">
                <a:effectLst/>
              </a:rPr>
              <a:t>Перечень документов к изучению</a:t>
            </a:r>
          </a:p>
        </p:txBody>
      </p:sp>
      <p:sp>
        <p:nvSpPr>
          <p:cNvPr id="21506" name="Объект 2"/>
          <p:cNvSpPr>
            <a:spLocks noGrp="1"/>
          </p:cNvSpPr>
          <p:nvPr>
            <p:ph sz="quarter" idx="13"/>
          </p:nvPr>
        </p:nvSpPr>
        <p:spPr>
          <a:xfrm>
            <a:off x="395288" y="1557338"/>
            <a:ext cx="8424862" cy="4535487"/>
          </a:xfrm>
        </p:spPr>
        <p:txBody>
          <a:bodyPr/>
          <a:lstStyle/>
          <a:p>
            <a:pPr marL="44450" indent="0" algn="just">
              <a:buFont typeface="Georgia" pitchFamily="18" charset="0"/>
              <a:buNone/>
            </a:pPr>
            <a:r>
              <a:rPr lang="ru-RU" sz="1700" smtClean="0"/>
              <a:t>7. Приказ Минэкономразвития России от 4 февраля 2016 г. № 43 «О внесении изменений в приказ Минэкономразвития России от 15 мая 2014 г. № 266 «Об утверждении методики расчета значений показателей оценки эффективности деятельности руководителей федеральных органов исполнительной власти и высших должностных лиц (руководителей высших исполнительных органов государственной власти) субъектов Российской Федерации по созданию благоприятных условий ведения предпринимательской деятельности, в отношении которых Минэкономразвития России является федеральным органом исполнительной власти, ответственным за предоставление информации о достигнутых значениях показателей».</a:t>
            </a:r>
          </a:p>
          <a:p>
            <a:pPr marL="44450" indent="0" algn="just">
              <a:buFont typeface="Georgia" pitchFamily="18" charset="0"/>
              <a:buNone/>
            </a:pPr>
            <a:r>
              <a:rPr lang="ru-RU" sz="1700" smtClean="0"/>
              <a:t>8. Распоряжение Правительства РФ от 01.09.2015 г. № 1704-р «Об утверждении изменений в акты Правительства РФ».</a:t>
            </a:r>
          </a:p>
          <a:p>
            <a:pPr marL="44450" indent="0" algn="just">
              <a:buFont typeface="Georgia" pitchFamily="18" charset="0"/>
              <a:buNone/>
            </a:pPr>
            <a:r>
              <a:rPr lang="ru-RU" sz="1700" smtClean="0"/>
              <a:t>9. Распоряжение Правительства РФ от 28.12.2012 № 2579-р (ред. от 24.11.2014) «Об утверждении плана мероприятий («дорожной карты») «Развитие конкуренции и совершенствование антимонопольной политики" и отмене распоряжений Правительства РФ от 19.05.2009 № 691-р.</a:t>
            </a:r>
          </a:p>
        </p:txBody>
      </p:sp>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216</TotalTime>
  <Words>1674</Words>
  <Application>Microsoft Office PowerPoint</Application>
  <PresentationFormat>Экран (4:3)</PresentationFormat>
  <Paragraphs>138</Paragraphs>
  <Slides>23</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4</vt:i4>
      </vt:variant>
      <vt:variant>
        <vt:lpstr>Заголовки слайдов</vt:lpstr>
      </vt:variant>
      <vt:variant>
        <vt:i4>23</vt:i4>
      </vt:variant>
    </vt:vector>
  </HeadingPairs>
  <TitlesOfParts>
    <vt:vector size="32" baseType="lpstr">
      <vt:lpstr>Trebuchet MS</vt:lpstr>
      <vt:lpstr>Arial</vt:lpstr>
      <vt:lpstr>Georgia</vt:lpstr>
      <vt:lpstr>Calibri</vt:lpstr>
      <vt:lpstr>Times New Roman</vt:lpstr>
      <vt:lpstr>Воздушный поток</vt:lpstr>
      <vt:lpstr>Воздушный поток</vt:lpstr>
      <vt:lpstr>Воздушный поток</vt:lpstr>
      <vt:lpstr>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Эксперт-семинар «Лучшие практики по развитию конкуренции»</dc:title>
  <dc:creator>Суров Михаил Александрович</dc:creator>
  <cp:lastModifiedBy>Econom</cp:lastModifiedBy>
  <cp:revision>13</cp:revision>
  <dcterms:created xsi:type="dcterms:W3CDTF">2016-09-26T06:09:10Z</dcterms:created>
  <dcterms:modified xsi:type="dcterms:W3CDTF">2016-10-03T12:56:42Z</dcterms:modified>
</cp:coreProperties>
</file>